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Josefin Sans" pitchFamily="2" charset="0"/>
      <p:regular r:id="rId19"/>
      <p:bold r:id="rId20"/>
      <p:boldItalic r:id="rId21"/>
    </p:embeddedFont>
    <p:embeddedFont>
      <p:font typeface="Josefin Sans SemiBold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4affea4e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c4affea4e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4affea4e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c4affea4e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affea4e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c4affea4e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4affea4e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c4affea4e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4affea4e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c4affea4e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4affea4e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c4affea4e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4affea4e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c4affea4e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4affea4e9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c4affea4e9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4affea4e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c4affea4e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1360746" y="0"/>
            <a:ext cx="20574000" cy="10287000"/>
            <a:chOff x="0" y="0"/>
            <a:chExt cx="27432000" cy="1371600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37160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4834009" y="4474916"/>
            <a:ext cx="13780064" cy="2336894"/>
            <a:chOff x="0" y="-38100"/>
            <a:chExt cx="3629317" cy="615478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3629317" cy="577378"/>
            </a:xfrm>
            <a:custGeom>
              <a:avLst/>
              <a:gdLst/>
              <a:ahLst/>
              <a:cxnLst/>
              <a:rect l="l" t="t" r="r" b="b"/>
              <a:pathLst>
                <a:path w="3629317" h="577378" extrusionOk="0">
                  <a:moveTo>
                    <a:pt x="0" y="0"/>
                  </a:moveTo>
                  <a:lnTo>
                    <a:pt x="3629317" y="0"/>
                  </a:lnTo>
                  <a:lnTo>
                    <a:pt x="3629317" y="577378"/>
                  </a:lnTo>
                  <a:lnTo>
                    <a:pt x="0" y="577378"/>
                  </a:lnTo>
                  <a:close/>
                </a:path>
              </a:pathLst>
            </a:custGeom>
            <a:solidFill>
              <a:srgbClr val="FED237"/>
            </a:solidFill>
            <a:ln w="6667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3629317" cy="615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1008" y="-2109647"/>
            <a:ext cx="5715716" cy="5833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3"/>
          <p:cNvGrpSpPr/>
          <p:nvPr/>
        </p:nvGrpSpPr>
        <p:grpSpPr>
          <a:xfrm>
            <a:off x="610886" y="7023327"/>
            <a:ext cx="18003187" cy="2336894"/>
            <a:chOff x="0" y="-38100"/>
            <a:chExt cx="4741580" cy="615478"/>
          </a:xfrm>
        </p:grpSpPr>
        <p:sp>
          <p:nvSpPr>
            <p:cNvPr id="92" name="Google Shape;92;p13"/>
            <p:cNvSpPr/>
            <p:nvPr/>
          </p:nvSpPr>
          <p:spPr>
            <a:xfrm>
              <a:off x="0" y="0"/>
              <a:ext cx="4741580" cy="577378"/>
            </a:xfrm>
            <a:custGeom>
              <a:avLst/>
              <a:gdLst/>
              <a:ahLst/>
              <a:cxnLst/>
              <a:rect l="l" t="t" r="r" b="b"/>
              <a:pathLst>
                <a:path w="4741580" h="577378" extrusionOk="0">
                  <a:moveTo>
                    <a:pt x="0" y="0"/>
                  </a:moveTo>
                  <a:lnTo>
                    <a:pt x="4741580" y="0"/>
                  </a:lnTo>
                  <a:lnTo>
                    <a:pt x="4741580" y="577378"/>
                  </a:lnTo>
                  <a:lnTo>
                    <a:pt x="0" y="577378"/>
                  </a:lnTo>
                  <a:close/>
                </a:path>
              </a:pathLst>
            </a:custGeom>
            <a:solidFill>
              <a:srgbClr val="E5FFD8"/>
            </a:solidFill>
            <a:ln w="6667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0" y="-38100"/>
              <a:ext cx="4741580" cy="615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3"/>
          <p:cNvSpPr txBox="1"/>
          <p:nvPr/>
        </p:nvSpPr>
        <p:spPr>
          <a:xfrm>
            <a:off x="3213647" y="4750323"/>
            <a:ext cx="15056100" cy="3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15" b="1" dirty="0">
                <a:latin typeface="Josefin Sans"/>
                <a:ea typeface="Josefin Sans"/>
                <a:cs typeface="Josefin Sans"/>
                <a:sym typeface="Josefin Sans"/>
              </a:rPr>
              <a:t>The Tropical Trail</a:t>
            </a:r>
            <a:endParaRPr sz="11715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15" b="1" dirty="0">
                <a:latin typeface="Josefin Sans"/>
                <a:ea typeface="Josefin Sans"/>
                <a:cs typeface="Josefin Sans"/>
                <a:sym typeface="Josefin Sans"/>
              </a:rPr>
              <a:t>(on two wheels)</a:t>
            </a:r>
            <a:endParaRPr sz="11715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5" name="Google Shape;95;p13"/>
          <p:cNvSpPr/>
          <p:nvPr/>
        </p:nvSpPr>
        <p:spPr>
          <a:xfrm rot="-858832">
            <a:off x="941523" y="1465330"/>
            <a:ext cx="9140626" cy="3822443"/>
          </a:xfrm>
          <a:custGeom>
            <a:avLst/>
            <a:gdLst/>
            <a:ahLst/>
            <a:cxnLst/>
            <a:rect l="l" t="t" r="r" b="b"/>
            <a:pathLst>
              <a:path w="9130787" h="3818329" extrusionOk="0">
                <a:moveTo>
                  <a:pt x="0" y="0"/>
                </a:moveTo>
                <a:lnTo>
                  <a:pt x="9130787" y="0"/>
                </a:lnTo>
                <a:lnTo>
                  <a:pt x="9130787" y="3818329"/>
                </a:lnTo>
                <a:lnTo>
                  <a:pt x="0" y="3818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96" name="Google Shape;96;p13"/>
          <p:cNvSpPr/>
          <p:nvPr/>
        </p:nvSpPr>
        <p:spPr>
          <a:xfrm rot="5400000">
            <a:off x="4326251" y="7095999"/>
            <a:ext cx="1330419" cy="2336236"/>
          </a:xfrm>
          <a:custGeom>
            <a:avLst/>
            <a:gdLst/>
            <a:ahLst/>
            <a:cxnLst/>
            <a:rect l="l" t="t" r="r" b="b"/>
            <a:pathLst>
              <a:path w="1330419" h="2336236" extrusionOk="0">
                <a:moveTo>
                  <a:pt x="0" y="0"/>
                </a:moveTo>
                <a:lnTo>
                  <a:pt x="1330418" y="0"/>
                </a:lnTo>
                <a:lnTo>
                  <a:pt x="1330418" y="2336236"/>
                </a:lnTo>
                <a:lnTo>
                  <a:pt x="0" y="2336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154"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97" name="Google Shape;97;p13"/>
          <p:cNvSpPr/>
          <p:nvPr/>
        </p:nvSpPr>
        <p:spPr>
          <a:xfrm rot="10308688">
            <a:off x="10449351" y="996367"/>
            <a:ext cx="4091936" cy="2448527"/>
          </a:xfrm>
          <a:custGeom>
            <a:avLst/>
            <a:gdLst/>
            <a:ahLst/>
            <a:cxnLst/>
            <a:rect l="l" t="t" r="r" b="b"/>
            <a:pathLst>
              <a:path w="2950978" h="2825562" extrusionOk="0">
                <a:moveTo>
                  <a:pt x="0" y="0"/>
                </a:moveTo>
                <a:lnTo>
                  <a:pt x="2950979" y="0"/>
                </a:lnTo>
                <a:lnTo>
                  <a:pt x="2950979" y="2825561"/>
                </a:lnTo>
                <a:lnTo>
                  <a:pt x="0" y="2825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98" name="Google Shape;98;p13"/>
          <p:cNvSpPr/>
          <p:nvPr/>
        </p:nvSpPr>
        <p:spPr>
          <a:xfrm rot="2295587">
            <a:off x="1028604" y="-955646"/>
            <a:ext cx="2297105" cy="3146719"/>
          </a:xfrm>
          <a:custGeom>
            <a:avLst/>
            <a:gdLst/>
            <a:ahLst/>
            <a:cxnLst/>
            <a:rect l="l" t="t" r="r" b="b"/>
            <a:pathLst>
              <a:path w="2297105" h="3146719" extrusionOk="0">
                <a:moveTo>
                  <a:pt x="0" y="0"/>
                </a:moveTo>
                <a:lnTo>
                  <a:pt x="2297105" y="0"/>
                </a:lnTo>
                <a:lnTo>
                  <a:pt x="2297105" y="3146719"/>
                </a:lnTo>
                <a:lnTo>
                  <a:pt x="0" y="3146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99" name="Google Shape;99;p13"/>
          <p:cNvSpPr txBox="1"/>
          <p:nvPr/>
        </p:nvSpPr>
        <p:spPr>
          <a:xfrm rot="-858893">
            <a:off x="-59028" y="2549407"/>
            <a:ext cx="11131207" cy="138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8" b="1">
                <a:latin typeface="Josefin Sans SemiBold"/>
                <a:ea typeface="Josefin Sans SemiBold"/>
                <a:cs typeface="Josefin Sans SemiBold"/>
                <a:sym typeface="Josefin Sans SemiBold"/>
              </a:rPr>
              <a:t>Alex kidd in</a:t>
            </a:r>
            <a:endParaRPr sz="100"/>
          </a:p>
        </p:txBody>
      </p:sp>
      <p:sp>
        <p:nvSpPr>
          <p:cNvPr id="100" name="Google Shape;100;p13"/>
          <p:cNvSpPr txBox="1"/>
          <p:nvPr/>
        </p:nvSpPr>
        <p:spPr>
          <a:xfrm>
            <a:off x="12373897" y="3660023"/>
            <a:ext cx="4025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>
                <a:latin typeface="Calibri"/>
                <a:ea typeface="Calibri"/>
                <a:cs typeface="Calibri"/>
                <a:sym typeface="Calibri"/>
              </a:rPr>
              <a:t>By Amir &amp; Eden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632351">
            <a:off x="15219168" y="-166287"/>
            <a:ext cx="2833591" cy="283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527175" y="6282785"/>
            <a:ext cx="6350525" cy="615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922816">
            <a:off x="-923725" y="7142463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/>
          <p:nvPr/>
        </p:nvSpPr>
        <p:spPr>
          <a:xfrm>
            <a:off x="920242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60" name="Google Shape;260;p22"/>
          <p:cNvSpPr/>
          <p:nvPr/>
        </p:nvSpPr>
        <p:spPr>
          <a:xfrm>
            <a:off x="-91447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61" name="Google Shape;261;p22"/>
          <p:cNvSpPr/>
          <p:nvPr/>
        </p:nvSpPr>
        <p:spPr>
          <a:xfrm>
            <a:off x="8364900" y="543750"/>
            <a:ext cx="9922224" cy="1560997"/>
          </a:xfrm>
          <a:custGeom>
            <a:avLst/>
            <a:gdLst/>
            <a:ahLst/>
            <a:cxnLst/>
            <a:rect l="l" t="t" r="r" b="b"/>
            <a:pathLst>
              <a:path w="3448210" h="411059" extrusionOk="0">
                <a:moveTo>
                  <a:pt x="0" y="0"/>
                </a:moveTo>
                <a:lnTo>
                  <a:pt x="3448210" y="0"/>
                </a:lnTo>
                <a:lnTo>
                  <a:pt x="3448210" y="411059"/>
                </a:lnTo>
                <a:lnTo>
                  <a:pt x="0" y="411059"/>
                </a:lnTo>
                <a:close/>
              </a:path>
            </a:pathLst>
          </a:custGeom>
          <a:solidFill>
            <a:srgbClr val="B18DFF"/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262" name="Google Shape;262;p22"/>
          <p:cNvSpPr txBox="1"/>
          <p:nvPr/>
        </p:nvSpPr>
        <p:spPr>
          <a:xfrm>
            <a:off x="7696288" y="383112"/>
            <a:ext cx="1048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 dirty="0" err="1">
                <a:latin typeface="Calibri"/>
                <a:ea typeface="Calibri"/>
                <a:cs typeface="Calibri"/>
                <a:sym typeface="Calibri"/>
              </a:rPr>
              <a:t>האלגוריתם</a:t>
            </a:r>
            <a:r>
              <a:rPr lang="en-US" sz="6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200" b="1" dirty="0" err="1">
                <a:latin typeface="Calibri"/>
                <a:ea typeface="Calibri"/>
                <a:cs typeface="Calibri"/>
                <a:sym typeface="Calibri"/>
              </a:rPr>
              <a:t>של</a:t>
            </a:r>
            <a:r>
              <a:rPr lang="en-US" sz="6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200" b="1" dirty="0" err="1">
                <a:latin typeface="Calibri"/>
                <a:ea typeface="Calibri"/>
                <a:cs typeface="Calibri"/>
                <a:sym typeface="Calibri"/>
              </a:rPr>
              <a:t>תזוזת</a:t>
            </a:r>
            <a:r>
              <a:rPr lang="en-US" sz="6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200" b="1" dirty="0" err="1">
                <a:latin typeface="Calibri"/>
                <a:ea typeface="Calibri"/>
                <a:cs typeface="Calibri"/>
                <a:sym typeface="Calibri"/>
              </a:rPr>
              <a:t>השחקן</a:t>
            </a:r>
            <a:r>
              <a:rPr lang="en-US" sz="6200" b="1" dirty="0">
                <a:latin typeface="Calibri"/>
                <a:ea typeface="Calibri"/>
                <a:cs typeface="Calibri"/>
                <a:sym typeface="Calibri"/>
              </a:rPr>
              <a:t>(1):</a:t>
            </a:r>
            <a:endParaRPr sz="1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63" y="543750"/>
            <a:ext cx="7666525" cy="23456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13" y="3065875"/>
            <a:ext cx="8925975" cy="694941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9250" y="3065877"/>
            <a:ext cx="8360599" cy="5943198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" name="Google Shape;266;p22"/>
          <p:cNvSpPr/>
          <p:nvPr/>
        </p:nvSpPr>
        <p:spPr>
          <a:xfrm rot="9297095">
            <a:off x="13942295" y="1824746"/>
            <a:ext cx="1708858" cy="1299626"/>
          </a:xfrm>
          <a:custGeom>
            <a:avLst/>
            <a:gdLst/>
            <a:ahLst/>
            <a:cxnLst/>
            <a:rect l="l" t="t" r="r" b="b"/>
            <a:pathLst>
              <a:path w="3111840" h="2979586" extrusionOk="0">
                <a:moveTo>
                  <a:pt x="0" y="0"/>
                </a:moveTo>
                <a:lnTo>
                  <a:pt x="3111839" y="0"/>
                </a:lnTo>
                <a:lnTo>
                  <a:pt x="3111839" y="2979586"/>
                </a:lnTo>
                <a:lnTo>
                  <a:pt x="0" y="297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67" name="Google Shape;267;p22"/>
          <p:cNvSpPr/>
          <p:nvPr/>
        </p:nvSpPr>
        <p:spPr>
          <a:xfrm rot="-1237594">
            <a:off x="7697090" y="133125"/>
            <a:ext cx="984786" cy="1258118"/>
          </a:xfrm>
          <a:custGeom>
            <a:avLst/>
            <a:gdLst/>
            <a:ahLst/>
            <a:cxnLst/>
            <a:rect l="l" t="t" r="r" b="b"/>
            <a:pathLst>
              <a:path w="1035570" h="1418589" extrusionOk="0">
                <a:moveTo>
                  <a:pt x="0" y="0"/>
                </a:moveTo>
                <a:lnTo>
                  <a:pt x="1035570" y="0"/>
                </a:lnTo>
                <a:lnTo>
                  <a:pt x="1035570" y="1418590"/>
                </a:lnTo>
                <a:lnTo>
                  <a:pt x="0" y="1418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/>
          <p:nvPr/>
        </p:nvSpPr>
        <p:spPr>
          <a:xfrm>
            <a:off x="920242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73" name="Google Shape;273;p23"/>
          <p:cNvSpPr/>
          <p:nvPr/>
        </p:nvSpPr>
        <p:spPr>
          <a:xfrm>
            <a:off x="-91447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74" name="Google Shape;274;p23"/>
          <p:cNvSpPr/>
          <p:nvPr/>
        </p:nvSpPr>
        <p:spPr>
          <a:xfrm>
            <a:off x="8364900" y="543750"/>
            <a:ext cx="9922224" cy="1560997"/>
          </a:xfrm>
          <a:custGeom>
            <a:avLst/>
            <a:gdLst/>
            <a:ahLst/>
            <a:cxnLst/>
            <a:rect l="l" t="t" r="r" b="b"/>
            <a:pathLst>
              <a:path w="3448210" h="411059" extrusionOk="0">
                <a:moveTo>
                  <a:pt x="0" y="0"/>
                </a:moveTo>
                <a:lnTo>
                  <a:pt x="3448210" y="0"/>
                </a:lnTo>
                <a:lnTo>
                  <a:pt x="3448210" y="411059"/>
                </a:lnTo>
                <a:lnTo>
                  <a:pt x="0" y="411059"/>
                </a:lnTo>
                <a:close/>
              </a:path>
            </a:pathLst>
          </a:custGeom>
          <a:solidFill>
            <a:srgbClr val="B18DFF"/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275" name="Google Shape;275;p23"/>
          <p:cNvSpPr txBox="1"/>
          <p:nvPr/>
        </p:nvSpPr>
        <p:spPr>
          <a:xfrm>
            <a:off x="7701725" y="500325"/>
            <a:ext cx="10482900" cy="25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האלגוריתם</a:t>
            </a:r>
            <a:r>
              <a:rPr lang="en-US" sz="6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של</a:t>
            </a:r>
            <a:r>
              <a:rPr lang="en-US" sz="6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תזוזת</a:t>
            </a:r>
            <a:r>
              <a:rPr lang="en-US" sz="6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השחקן</a:t>
            </a:r>
            <a:r>
              <a:rPr lang="en-US" sz="6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(2):</a:t>
            </a:r>
            <a:endParaRPr sz="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/>
          <p:nvPr/>
        </p:nvSpPr>
        <p:spPr>
          <a:xfrm rot="-1237594">
            <a:off x="7697090" y="133125"/>
            <a:ext cx="984786" cy="1258118"/>
          </a:xfrm>
          <a:custGeom>
            <a:avLst/>
            <a:gdLst/>
            <a:ahLst/>
            <a:cxnLst/>
            <a:rect l="l" t="t" r="r" b="b"/>
            <a:pathLst>
              <a:path w="1035570" h="1418589" extrusionOk="0">
                <a:moveTo>
                  <a:pt x="0" y="0"/>
                </a:moveTo>
                <a:lnTo>
                  <a:pt x="1035570" y="0"/>
                </a:lnTo>
                <a:lnTo>
                  <a:pt x="1035570" y="1418590"/>
                </a:lnTo>
                <a:lnTo>
                  <a:pt x="0" y="1418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77" name="Google Shape;277;p23"/>
          <p:cNvSpPr/>
          <p:nvPr/>
        </p:nvSpPr>
        <p:spPr>
          <a:xfrm rot="9297095">
            <a:off x="13942295" y="1824746"/>
            <a:ext cx="1708858" cy="1299626"/>
          </a:xfrm>
          <a:custGeom>
            <a:avLst/>
            <a:gdLst/>
            <a:ahLst/>
            <a:cxnLst/>
            <a:rect l="l" t="t" r="r" b="b"/>
            <a:pathLst>
              <a:path w="3111840" h="2979586" extrusionOk="0">
                <a:moveTo>
                  <a:pt x="0" y="0"/>
                </a:moveTo>
                <a:lnTo>
                  <a:pt x="3111839" y="0"/>
                </a:lnTo>
                <a:lnTo>
                  <a:pt x="3111839" y="2979586"/>
                </a:lnTo>
                <a:lnTo>
                  <a:pt x="0" y="297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278" name="Google Shape;2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875" y="1152250"/>
            <a:ext cx="7481500" cy="59417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7">
            <a:alphaModFix/>
          </a:blip>
          <a:srcRect r="23588"/>
          <a:stretch/>
        </p:blipFill>
        <p:spPr>
          <a:xfrm>
            <a:off x="9202425" y="3145975"/>
            <a:ext cx="7481500" cy="66981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/>
          <p:nvPr/>
        </p:nvSpPr>
        <p:spPr>
          <a:xfrm>
            <a:off x="9018154" y="27215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85" name="Google Shape;285;p24"/>
          <p:cNvSpPr/>
          <p:nvPr/>
        </p:nvSpPr>
        <p:spPr>
          <a:xfrm>
            <a:off x="-91447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86" name="Google Shape;286;p24"/>
          <p:cNvSpPr/>
          <p:nvPr/>
        </p:nvSpPr>
        <p:spPr>
          <a:xfrm>
            <a:off x="8364900" y="543750"/>
            <a:ext cx="9922224" cy="1560997"/>
          </a:xfrm>
          <a:custGeom>
            <a:avLst/>
            <a:gdLst/>
            <a:ahLst/>
            <a:cxnLst/>
            <a:rect l="l" t="t" r="r" b="b"/>
            <a:pathLst>
              <a:path w="3448210" h="411059" extrusionOk="0">
                <a:moveTo>
                  <a:pt x="0" y="0"/>
                </a:moveTo>
                <a:lnTo>
                  <a:pt x="3448210" y="0"/>
                </a:lnTo>
                <a:lnTo>
                  <a:pt x="3448210" y="411059"/>
                </a:lnTo>
                <a:lnTo>
                  <a:pt x="0" y="411059"/>
                </a:lnTo>
                <a:close/>
              </a:path>
            </a:pathLst>
          </a:custGeom>
          <a:solidFill>
            <a:srgbClr val="B18DFF"/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287" name="Google Shape;287;p24"/>
          <p:cNvSpPr txBox="1"/>
          <p:nvPr/>
        </p:nvSpPr>
        <p:spPr>
          <a:xfrm>
            <a:off x="7668385" y="384890"/>
            <a:ext cx="10482900" cy="25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האלגוריתם</a:t>
            </a:r>
            <a:r>
              <a:rPr lang="en-US" sz="6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של</a:t>
            </a:r>
            <a:r>
              <a:rPr lang="en-US" sz="6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תזוזת</a:t>
            </a:r>
            <a:r>
              <a:rPr lang="en-US" sz="6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השחקן</a:t>
            </a:r>
            <a:r>
              <a:rPr lang="en-US" sz="6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(3):</a:t>
            </a:r>
            <a:endParaRPr sz="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4"/>
          <p:cNvSpPr/>
          <p:nvPr/>
        </p:nvSpPr>
        <p:spPr>
          <a:xfrm rot="-1237594">
            <a:off x="7697090" y="133125"/>
            <a:ext cx="984786" cy="1258118"/>
          </a:xfrm>
          <a:custGeom>
            <a:avLst/>
            <a:gdLst/>
            <a:ahLst/>
            <a:cxnLst/>
            <a:rect l="l" t="t" r="r" b="b"/>
            <a:pathLst>
              <a:path w="1035570" h="1418589" extrusionOk="0">
                <a:moveTo>
                  <a:pt x="0" y="0"/>
                </a:moveTo>
                <a:lnTo>
                  <a:pt x="1035570" y="0"/>
                </a:lnTo>
                <a:lnTo>
                  <a:pt x="1035570" y="1418590"/>
                </a:lnTo>
                <a:lnTo>
                  <a:pt x="0" y="1418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89" name="Google Shape;289;p24"/>
          <p:cNvSpPr/>
          <p:nvPr/>
        </p:nvSpPr>
        <p:spPr>
          <a:xfrm rot="9297095">
            <a:off x="13942295" y="1824746"/>
            <a:ext cx="1708858" cy="1299626"/>
          </a:xfrm>
          <a:custGeom>
            <a:avLst/>
            <a:gdLst/>
            <a:ahLst/>
            <a:cxnLst/>
            <a:rect l="l" t="t" r="r" b="b"/>
            <a:pathLst>
              <a:path w="3111840" h="2979586" extrusionOk="0">
                <a:moveTo>
                  <a:pt x="0" y="0"/>
                </a:moveTo>
                <a:lnTo>
                  <a:pt x="3111839" y="0"/>
                </a:lnTo>
                <a:lnTo>
                  <a:pt x="3111839" y="2979586"/>
                </a:lnTo>
                <a:lnTo>
                  <a:pt x="0" y="297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1525" y="2392326"/>
            <a:ext cx="8914775" cy="759994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/>
          <p:nvPr/>
        </p:nvSpPr>
        <p:spPr>
          <a:xfrm>
            <a:off x="-91447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96" name="Google Shape;296;p25"/>
          <p:cNvSpPr/>
          <p:nvPr/>
        </p:nvSpPr>
        <p:spPr>
          <a:xfrm>
            <a:off x="937252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97" name="Google Shape;297;p25"/>
          <p:cNvSpPr/>
          <p:nvPr/>
        </p:nvSpPr>
        <p:spPr>
          <a:xfrm>
            <a:off x="8736450" y="543750"/>
            <a:ext cx="9551542" cy="1560997"/>
          </a:xfrm>
          <a:custGeom>
            <a:avLst/>
            <a:gdLst/>
            <a:ahLst/>
            <a:cxnLst/>
            <a:rect l="l" t="t" r="r" b="b"/>
            <a:pathLst>
              <a:path w="3448210" h="411059" extrusionOk="0">
                <a:moveTo>
                  <a:pt x="0" y="0"/>
                </a:moveTo>
                <a:lnTo>
                  <a:pt x="3448210" y="0"/>
                </a:lnTo>
                <a:lnTo>
                  <a:pt x="3448210" y="411059"/>
                </a:lnTo>
                <a:lnTo>
                  <a:pt x="0" y="411059"/>
                </a:lnTo>
                <a:close/>
              </a:path>
            </a:pathLst>
          </a:custGeom>
          <a:solidFill>
            <a:srgbClr val="B18DFF"/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298" name="Google Shape;298;p25"/>
          <p:cNvSpPr/>
          <p:nvPr/>
        </p:nvSpPr>
        <p:spPr>
          <a:xfrm rot="-830879">
            <a:off x="7998176" y="-106730"/>
            <a:ext cx="1459164" cy="1411225"/>
          </a:xfrm>
          <a:custGeom>
            <a:avLst/>
            <a:gdLst/>
            <a:ahLst/>
            <a:cxnLst/>
            <a:rect l="l" t="t" r="r" b="b"/>
            <a:pathLst>
              <a:path w="2635818" h="2635818" extrusionOk="0">
                <a:moveTo>
                  <a:pt x="0" y="0"/>
                </a:moveTo>
                <a:lnTo>
                  <a:pt x="2635818" y="0"/>
                </a:lnTo>
                <a:lnTo>
                  <a:pt x="2635818" y="2635818"/>
                </a:lnTo>
                <a:lnTo>
                  <a:pt x="0" y="2635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99" name="Google Shape;299;p25"/>
          <p:cNvSpPr txBox="1"/>
          <p:nvPr/>
        </p:nvSpPr>
        <p:spPr>
          <a:xfrm>
            <a:off x="8399495" y="290934"/>
            <a:ext cx="9738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הצגת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מודול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בקר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המשחק</a:t>
            </a: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50" y="2731075"/>
            <a:ext cx="13383426" cy="66778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1" name="Google Shape;301;p25"/>
          <p:cNvSpPr/>
          <p:nvPr/>
        </p:nvSpPr>
        <p:spPr>
          <a:xfrm rot="9297095">
            <a:off x="13472595" y="1986946"/>
            <a:ext cx="1708858" cy="1299626"/>
          </a:xfrm>
          <a:custGeom>
            <a:avLst/>
            <a:gdLst/>
            <a:ahLst/>
            <a:cxnLst/>
            <a:rect l="l" t="t" r="r" b="b"/>
            <a:pathLst>
              <a:path w="3111840" h="2979586" extrusionOk="0">
                <a:moveTo>
                  <a:pt x="0" y="0"/>
                </a:moveTo>
                <a:lnTo>
                  <a:pt x="3111839" y="0"/>
                </a:lnTo>
                <a:lnTo>
                  <a:pt x="3111839" y="2979586"/>
                </a:lnTo>
                <a:lnTo>
                  <a:pt x="0" y="297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/>
          <p:nvPr/>
        </p:nvSpPr>
        <p:spPr>
          <a:xfrm>
            <a:off x="-91447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7" name="Google Shape;307;p26"/>
          <p:cNvSpPr/>
          <p:nvPr/>
        </p:nvSpPr>
        <p:spPr>
          <a:xfrm>
            <a:off x="937252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" name="Google Shape;308;p26"/>
          <p:cNvSpPr/>
          <p:nvPr/>
        </p:nvSpPr>
        <p:spPr>
          <a:xfrm>
            <a:off x="8736450" y="543750"/>
            <a:ext cx="9551542" cy="1560997"/>
          </a:xfrm>
          <a:custGeom>
            <a:avLst/>
            <a:gdLst/>
            <a:ahLst/>
            <a:cxnLst/>
            <a:rect l="l" t="t" r="r" b="b"/>
            <a:pathLst>
              <a:path w="3448210" h="411059" extrusionOk="0">
                <a:moveTo>
                  <a:pt x="0" y="0"/>
                </a:moveTo>
                <a:lnTo>
                  <a:pt x="3448210" y="0"/>
                </a:lnTo>
                <a:lnTo>
                  <a:pt x="3448210" y="411059"/>
                </a:lnTo>
                <a:lnTo>
                  <a:pt x="0" y="411059"/>
                </a:lnTo>
                <a:close/>
              </a:path>
            </a:pathLst>
          </a:custGeom>
          <a:solidFill>
            <a:srgbClr val="B18DFF"/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09" name="Google Shape;309;p26"/>
          <p:cNvSpPr txBox="1"/>
          <p:nvPr/>
        </p:nvSpPr>
        <p:spPr>
          <a:xfrm>
            <a:off x="8393931" y="339419"/>
            <a:ext cx="9738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מכונת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המצבים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של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הבקר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27" y="2842127"/>
            <a:ext cx="13033700" cy="6747475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1" name="Google Shape;311;p26"/>
          <p:cNvSpPr/>
          <p:nvPr/>
        </p:nvSpPr>
        <p:spPr>
          <a:xfrm rot="9297095">
            <a:off x="13133570" y="2132246"/>
            <a:ext cx="1708858" cy="1299626"/>
          </a:xfrm>
          <a:custGeom>
            <a:avLst/>
            <a:gdLst/>
            <a:ahLst/>
            <a:cxnLst/>
            <a:rect l="l" t="t" r="r" b="b"/>
            <a:pathLst>
              <a:path w="3111840" h="2979586" extrusionOk="0">
                <a:moveTo>
                  <a:pt x="0" y="0"/>
                </a:moveTo>
                <a:lnTo>
                  <a:pt x="3111839" y="0"/>
                </a:lnTo>
                <a:lnTo>
                  <a:pt x="3111839" y="2979586"/>
                </a:lnTo>
                <a:lnTo>
                  <a:pt x="0" y="297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12" name="Google Shape;312;p26"/>
          <p:cNvSpPr/>
          <p:nvPr/>
        </p:nvSpPr>
        <p:spPr>
          <a:xfrm rot="-1237594">
            <a:off x="8310540" y="133125"/>
            <a:ext cx="984786" cy="1258118"/>
          </a:xfrm>
          <a:custGeom>
            <a:avLst/>
            <a:gdLst/>
            <a:ahLst/>
            <a:cxnLst/>
            <a:rect l="l" t="t" r="r" b="b"/>
            <a:pathLst>
              <a:path w="1035570" h="1418589" extrusionOk="0">
                <a:moveTo>
                  <a:pt x="0" y="0"/>
                </a:moveTo>
                <a:lnTo>
                  <a:pt x="1035570" y="0"/>
                </a:lnTo>
                <a:lnTo>
                  <a:pt x="1035570" y="1418590"/>
                </a:lnTo>
                <a:lnTo>
                  <a:pt x="0" y="1418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062A47-7F57-EC59-550C-C05F1DA9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40" y="5795906"/>
            <a:ext cx="10676331" cy="39285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25E6C2-A459-DBFF-3FCC-16EF5C70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40" y="1434075"/>
            <a:ext cx="10815635" cy="3709425"/>
          </a:xfrm>
          <a:prstGeom prst="rect">
            <a:avLst/>
          </a:prstGeom>
        </p:spPr>
      </p:pic>
      <p:sp>
        <p:nvSpPr>
          <p:cNvPr id="317" name="Google Shape;317;p27"/>
          <p:cNvSpPr/>
          <p:nvPr/>
        </p:nvSpPr>
        <p:spPr>
          <a:xfrm>
            <a:off x="11853700" y="0"/>
            <a:ext cx="6434400" cy="10375800"/>
          </a:xfrm>
          <a:prstGeom prst="rect">
            <a:avLst/>
          </a:prstGeom>
          <a:solidFill>
            <a:srgbClr val="EA9999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12204900" y="424175"/>
            <a:ext cx="624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latin typeface="Calibri"/>
                <a:ea typeface="Calibri"/>
                <a:cs typeface="Calibri"/>
                <a:sym typeface="Calibri"/>
              </a:rPr>
              <a:t>שימוש בסיגנל טאפ</a:t>
            </a:r>
            <a:endParaRPr sz="6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11971062" y="1559217"/>
            <a:ext cx="6199675" cy="834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נתקלנו בבעיה במימוש צליל התנגשות,</a:t>
            </a:r>
            <a:b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בדיקה בסינגל טאפ הראתה כי אות ההתנגשות עם האבנים ממומשת לא נכון.</a:t>
            </a:r>
          </a:p>
          <a:p>
            <a:pPr marL="0" marR="0" lvl="0" indent="0" algn="r" rtl="1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ובנוסף זמן עליית אות ההתנגשות קצר מידי ולא בסנכרון עם ה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enable 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שנדלק מחזור שעון אחרי שהאות ההתנגשות נכבה.</a:t>
            </a:r>
            <a:endParaRPr sz="36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r" rtl="1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44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12016271" y="8897631"/>
            <a:ext cx="1288486" cy="1253346"/>
          </a:xfrm>
          <a:custGeom>
            <a:avLst/>
            <a:gdLst/>
            <a:ahLst/>
            <a:cxnLst/>
            <a:rect l="l" t="t" r="r" b="b"/>
            <a:pathLst>
              <a:path w="1288486" h="1253346" extrusionOk="0">
                <a:moveTo>
                  <a:pt x="0" y="0"/>
                </a:moveTo>
                <a:lnTo>
                  <a:pt x="1288487" y="0"/>
                </a:lnTo>
                <a:lnTo>
                  <a:pt x="1288487" y="1253346"/>
                </a:lnTo>
                <a:lnTo>
                  <a:pt x="0" y="1253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22" name="Google Shape;322;p27"/>
          <p:cNvSpPr/>
          <p:nvPr/>
        </p:nvSpPr>
        <p:spPr>
          <a:xfrm>
            <a:off x="10890851" y="97299"/>
            <a:ext cx="1620787" cy="1608050"/>
          </a:xfrm>
          <a:custGeom>
            <a:avLst/>
            <a:gdLst/>
            <a:ahLst/>
            <a:cxnLst/>
            <a:rect l="l" t="t" r="r" b="b"/>
            <a:pathLst>
              <a:path w="1273703" h="1273703" extrusionOk="0">
                <a:moveTo>
                  <a:pt x="1273703" y="0"/>
                </a:moveTo>
                <a:lnTo>
                  <a:pt x="0" y="0"/>
                </a:lnTo>
                <a:lnTo>
                  <a:pt x="0" y="1273703"/>
                </a:lnTo>
                <a:lnTo>
                  <a:pt x="1273703" y="1273703"/>
                </a:lnTo>
                <a:lnTo>
                  <a:pt x="127370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28"/>
          <p:cNvGrpSpPr/>
          <p:nvPr/>
        </p:nvGrpSpPr>
        <p:grpSpPr>
          <a:xfrm>
            <a:off x="-914471" y="0"/>
            <a:ext cx="20574000" cy="10287000"/>
            <a:chOff x="0" y="0"/>
            <a:chExt cx="27432000" cy="13716000"/>
          </a:xfrm>
        </p:grpSpPr>
        <p:sp>
          <p:nvSpPr>
            <p:cNvPr id="328" name="Google Shape;328;p28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137160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30" name="Google Shape;330;p28"/>
          <p:cNvSpPr/>
          <p:nvPr/>
        </p:nvSpPr>
        <p:spPr>
          <a:xfrm rot="2852014">
            <a:off x="346033" y="4393618"/>
            <a:ext cx="1754035" cy="3023112"/>
          </a:xfrm>
          <a:custGeom>
            <a:avLst/>
            <a:gdLst/>
            <a:ahLst/>
            <a:cxnLst/>
            <a:rect l="l" t="t" r="r" b="b"/>
            <a:pathLst>
              <a:path w="2506927" h="4195693" extrusionOk="0">
                <a:moveTo>
                  <a:pt x="0" y="0"/>
                </a:moveTo>
                <a:lnTo>
                  <a:pt x="2506927" y="0"/>
                </a:lnTo>
                <a:lnTo>
                  <a:pt x="2506927" y="4195693"/>
                </a:lnTo>
                <a:lnTo>
                  <a:pt x="0" y="4195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1" name="Google Shape;331;p28"/>
          <p:cNvSpPr/>
          <p:nvPr/>
        </p:nvSpPr>
        <p:spPr>
          <a:xfrm rot="2852014">
            <a:off x="6019043" y="4402613"/>
            <a:ext cx="1740448" cy="2936878"/>
          </a:xfrm>
          <a:custGeom>
            <a:avLst/>
            <a:gdLst/>
            <a:ahLst/>
            <a:cxnLst/>
            <a:rect l="l" t="t" r="r" b="b"/>
            <a:pathLst>
              <a:path w="2506927" h="4195693" extrusionOk="0">
                <a:moveTo>
                  <a:pt x="0" y="0"/>
                </a:moveTo>
                <a:lnTo>
                  <a:pt x="2506927" y="0"/>
                </a:lnTo>
                <a:lnTo>
                  <a:pt x="2506927" y="4195693"/>
                </a:lnTo>
                <a:lnTo>
                  <a:pt x="0" y="4195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2" name="Google Shape;332;p28"/>
          <p:cNvSpPr/>
          <p:nvPr/>
        </p:nvSpPr>
        <p:spPr>
          <a:xfrm rot="2852014">
            <a:off x="12043206" y="4608496"/>
            <a:ext cx="1693458" cy="2772146"/>
          </a:xfrm>
          <a:custGeom>
            <a:avLst/>
            <a:gdLst/>
            <a:ahLst/>
            <a:cxnLst/>
            <a:rect l="l" t="t" r="r" b="b"/>
            <a:pathLst>
              <a:path w="2506927" h="4195693" extrusionOk="0">
                <a:moveTo>
                  <a:pt x="0" y="0"/>
                </a:moveTo>
                <a:lnTo>
                  <a:pt x="2506926" y="0"/>
                </a:lnTo>
                <a:lnTo>
                  <a:pt x="2506926" y="4195693"/>
                </a:lnTo>
                <a:lnTo>
                  <a:pt x="0" y="4195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3" name="Google Shape;333;p28"/>
          <p:cNvSpPr/>
          <p:nvPr/>
        </p:nvSpPr>
        <p:spPr>
          <a:xfrm rot="-8100000">
            <a:off x="15967506" y="-884130"/>
            <a:ext cx="4890087" cy="2457269"/>
          </a:xfrm>
          <a:custGeom>
            <a:avLst/>
            <a:gdLst/>
            <a:ahLst/>
            <a:cxnLst/>
            <a:rect l="l" t="t" r="r" b="b"/>
            <a:pathLst>
              <a:path w="4887369" h="2455903" extrusionOk="0">
                <a:moveTo>
                  <a:pt x="0" y="0"/>
                </a:moveTo>
                <a:lnTo>
                  <a:pt x="4887369" y="0"/>
                </a:lnTo>
                <a:lnTo>
                  <a:pt x="4887369" y="2455903"/>
                </a:lnTo>
                <a:lnTo>
                  <a:pt x="0" y="2455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4" name="Google Shape;334;p28"/>
          <p:cNvSpPr txBox="1"/>
          <p:nvPr/>
        </p:nvSpPr>
        <p:spPr>
          <a:xfrm>
            <a:off x="1557719" y="366051"/>
            <a:ext cx="16747500" cy="18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33" b="1" dirty="0" err="1">
                <a:latin typeface="Calibri"/>
                <a:ea typeface="Calibri"/>
                <a:cs typeface="Calibri"/>
                <a:sym typeface="Calibri"/>
              </a:rPr>
              <a:t>סיכום</a:t>
            </a:r>
            <a:r>
              <a:rPr lang="en-US" sz="11833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833" b="1" dirty="0" err="1">
                <a:latin typeface="Calibri"/>
                <a:ea typeface="Calibri"/>
                <a:cs typeface="Calibri"/>
                <a:sym typeface="Calibri"/>
              </a:rPr>
              <a:t>ומסקנות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1157347" y="4860389"/>
            <a:ext cx="2245330" cy="143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sz="8800" dirty="0"/>
          </a:p>
        </p:txBody>
      </p:sp>
      <p:sp>
        <p:nvSpPr>
          <p:cNvPr id="336" name="Google Shape;336;p28"/>
          <p:cNvSpPr txBox="1"/>
          <p:nvPr/>
        </p:nvSpPr>
        <p:spPr>
          <a:xfrm>
            <a:off x="6602784" y="4792104"/>
            <a:ext cx="3115500" cy="143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sz="8800" dirty="0"/>
          </a:p>
        </p:txBody>
      </p:sp>
      <p:sp>
        <p:nvSpPr>
          <p:cNvPr id="337" name="Google Shape;337;p28"/>
          <p:cNvSpPr txBox="1"/>
          <p:nvPr/>
        </p:nvSpPr>
        <p:spPr>
          <a:xfrm>
            <a:off x="12623946" y="4936022"/>
            <a:ext cx="3115500" cy="143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sz="8800" dirty="0"/>
          </a:p>
        </p:txBody>
      </p:sp>
      <p:sp>
        <p:nvSpPr>
          <p:cNvPr id="338" name="Google Shape;338;p28"/>
          <p:cNvSpPr txBox="1"/>
          <p:nvPr/>
        </p:nvSpPr>
        <p:spPr>
          <a:xfrm>
            <a:off x="623573" y="6924483"/>
            <a:ext cx="4485439" cy="208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חשוב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לעבוד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על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כל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מודול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אחד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אחד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he-IL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כדי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שיהיה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קל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לעכוב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אחרי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הקוד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ולדעת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לדבג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ולזהות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בעיות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ולא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לעבוד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על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הרבה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מודולים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במקביל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(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6732471" y="6924483"/>
            <a:ext cx="4605975" cy="208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חשוב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לרשום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קוד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ברור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ופשוט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כמה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שאפשר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he-IL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כמעט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תמיד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הפתרון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הפשוט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והקל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הוא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הפתרון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שיעבוד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ויתקן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את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הבעיה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12961989" y="6927111"/>
            <a:ext cx="4883482" cy="260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וכמובן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זה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קריטי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תמיד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לחשוב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על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עקרונות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המודולציה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וההרחבה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כיצד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התמונה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הגדולה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נראית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אחרי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סופת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המו</a:t>
            </a:r>
            <a:r>
              <a:rPr lang="he-IL" sz="2600" dirty="0" err="1">
                <a:latin typeface="Calibri"/>
                <a:ea typeface="Calibri"/>
                <a:cs typeface="Calibri"/>
                <a:sym typeface="Calibri"/>
              </a:rPr>
              <a:t>דול</a:t>
            </a:r>
            <a:r>
              <a:rPr lang="he-IL" sz="26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e-IL" sz="2600" dirty="0">
                <a:latin typeface="Calibri"/>
                <a:ea typeface="Calibri"/>
                <a:cs typeface="Calibri"/>
                <a:sym typeface="Calibri"/>
              </a:rPr>
              <a:t>ה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אם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ניתן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ל</a:t>
            </a:r>
            <a:r>
              <a:rPr lang="he-IL" sz="2600" dirty="0">
                <a:latin typeface="Calibri"/>
                <a:ea typeface="Calibri"/>
                <a:cs typeface="Calibri"/>
                <a:sym typeface="Calibri"/>
              </a:rPr>
              <a:t>ה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רחיב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אותו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למשהו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כללי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יותר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וכדומה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8700" y="243600"/>
            <a:ext cx="1532551" cy="20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8"/>
          <p:cNvSpPr/>
          <p:nvPr/>
        </p:nvSpPr>
        <p:spPr>
          <a:xfrm rot="994539">
            <a:off x="588798" y="2749601"/>
            <a:ext cx="1157518" cy="1169209"/>
          </a:xfrm>
          <a:custGeom>
            <a:avLst/>
            <a:gdLst/>
            <a:ahLst/>
            <a:cxnLst/>
            <a:rect l="l" t="t" r="r" b="b"/>
            <a:pathLst>
              <a:path w="1158659" h="1170362" extrusionOk="0">
                <a:moveTo>
                  <a:pt x="0" y="0"/>
                </a:moveTo>
                <a:lnTo>
                  <a:pt x="1158659" y="0"/>
                </a:lnTo>
                <a:lnTo>
                  <a:pt x="1158659" y="1170362"/>
                </a:lnTo>
                <a:lnTo>
                  <a:pt x="0" y="1170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43" name="Google Shape;343;p28"/>
          <p:cNvSpPr txBox="1"/>
          <p:nvPr/>
        </p:nvSpPr>
        <p:spPr>
          <a:xfrm>
            <a:off x="1889050" y="3174450"/>
            <a:ext cx="15355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לסיכום, למדנו המון על הקווארטוס ובכללי על בניית פרוייקטים, עבודה בצוות וקביעת יעדים וכמובן לחלק של המסקנות: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34;p28">
            <a:extLst>
              <a:ext uri="{FF2B5EF4-FFF2-40B4-BE49-F238E27FC236}">
                <a16:creationId xmlns:a16="http://schemas.microsoft.com/office/drawing/2014/main" id="{A25F07DA-2EBA-263B-0D6B-331861E07008}"/>
              </a:ext>
            </a:extLst>
          </p:cNvPr>
          <p:cNvSpPr txBox="1"/>
          <p:nvPr/>
        </p:nvSpPr>
        <p:spPr>
          <a:xfrm>
            <a:off x="2302770" y="5100236"/>
            <a:ext cx="3268417" cy="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Low &amp; Slow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4;p28">
            <a:extLst>
              <a:ext uri="{FF2B5EF4-FFF2-40B4-BE49-F238E27FC236}">
                <a16:creationId xmlns:a16="http://schemas.microsoft.com/office/drawing/2014/main" id="{BF24EBA9-5D40-A925-A8A3-A7DA10422E0B}"/>
              </a:ext>
            </a:extLst>
          </p:cNvPr>
          <p:cNvSpPr txBox="1"/>
          <p:nvPr/>
        </p:nvSpPr>
        <p:spPr>
          <a:xfrm>
            <a:off x="8271410" y="5173935"/>
            <a:ext cx="3268417" cy="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Keep It simple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34;p28">
            <a:extLst>
              <a:ext uri="{FF2B5EF4-FFF2-40B4-BE49-F238E27FC236}">
                <a16:creationId xmlns:a16="http://schemas.microsoft.com/office/drawing/2014/main" id="{E2A5200E-BBFB-0DB3-43FD-885F6A6A7756}"/>
              </a:ext>
            </a:extLst>
          </p:cNvPr>
          <p:cNvSpPr txBox="1"/>
          <p:nvPr/>
        </p:nvSpPr>
        <p:spPr>
          <a:xfrm>
            <a:off x="14191180" y="5173935"/>
            <a:ext cx="3919766" cy="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The Bigger Picture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4"/>
          <p:cNvGrpSpPr/>
          <p:nvPr/>
        </p:nvGrpSpPr>
        <p:grpSpPr>
          <a:xfrm rot="-597616">
            <a:off x="11427205" y="-873844"/>
            <a:ext cx="7385884" cy="6935229"/>
            <a:chOff x="0" y="-38100"/>
            <a:chExt cx="1945253" cy="1826562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1945253" cy="1788462"/>
            </a:xfrm>
            <a:custGeom>
              <a:avLst/>
              <a:gdLst/>
              <a:ahLst/>
              <a:cxnLst/>
              <a:rect l="l" t="t" r="r" b="b"/>
              <a:pathLst>
                <a:path w="1945253" h="1788462" extrusionOk="0">
                  <a:moveTo>
                    <a:pt x="0" y="0"/>
                  </a:moveTo>
                  <a:lnTo>
                    <a:pt x="1945253" y="0"/>
                  </a:lnTo>
                  <a:lnTo>
                    <a:pt x="1945253" y="1788462"/>
                  </a:lnTo>
                  <a:lnTo>
                    <a:pt x="0" y="17884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-38100"/>
              <a:ext cx="1945253" cy="182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l="20125" r="20125"/>
          <a:stretch/>
        </p:blipFill>
        <p:spPr>
          <a:xfrm rot="-592716">
            <a:off x="11247966" y="-602891"/>
            <a:ext cx="7330210" cy="6901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 rot="171744">
            <a:off x="10645693" y="4844998"/>
            <a:ext cx="2196376" cy="2174413"/>
          </a:xfrm>
          <a:custGeom>
            <a:avLst/>
            <a:gdLst/>
            <a:ahLst/>
            <a:cxnLst/>
            <a:rect l="l" t="t" r="r" b="b"/>
            <a:pathLst>
              <a:path w="2193636" h="2171700" extrusionOk="0">
                <a:moveTo>
                  <a:pt x="0" y="0"/>
                </a:moveTo>
                <a:lnTo>
                  <a:pt x="2193637" y="0"/>
                </a:lnTo>
                <a:lnTo>
                  <a:pt x="2193637" y="2171700"/>
                </a:lnTo>
                <a:lnTo>
                  <a:pt x="0" y="2171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183150" y="200075"/>
            <a:ext cx="7471577" cy="1787361"/>
            <a:chOff x="0" y="0"/>
            <a:chExt cx="13467153" cy="3670900"/>
          </a:xfrm>
        </p:grpSpPr>
        <p:sp>
          <p:nvSpPr>
            <p:cNvPr id="114" name="Google Shape;114;p14"/>
            <p:cNvSpPr/>
            <p:nvPr/>
          </p:nvSpPr>
          <p:spPr>
            <a:xfrm>
              <a:off x="5641176" y="0"/>
              <a:ext cx="7825978" cy="3670900"/>
            </a:xfrm>
            <a:custGeom>
              <a:avLst/>
              <a:gdLst/>
              <a:ahLst/>
              <a:cxnLst/>
              <a:rect l="l" t="t" r="r" b="b"/>
              <a:pathLst>
                <a:path w="6849871" h="3670900" extrusionOk="0">
                  <a:moveTo>
                    <a:pt x="0" y="0"/>
                  </a:moveTo>
                  <a:lnTo>
                    <a:pt x="6849871" y="0"/>
                  </a:lnTo>
                  <a:lnTo>
                    <a:pt x="6849871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2389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0" y="0"/>
              <a:ext cx="6007499" cy="3670900"/>
            </a:xfrm>
            <a:custGeom>
              <a:avLst/>
              <a:gdLst/>
              <a:ahLst/>
              <a:cxnLst/>
              <a:rect l="l" t="t" r="r" b="b"/>
              <a:pathLst>
                <a:path w="6007499" h="3670900" extrusionOk="0">
                  <a:moveTo>
                    <a:pt x="0" y="0"/>
                  </a:moveTo>
                  <a:lnTo>
                    <a:pt x="6007499" y="0"/>
                  </a:lnTo>
                  <a:lnTo>
                    <a:pt x="6007499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8332" r="-14020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6" name="Google Shape;116;p14"/>
          <p:cNvSpPr/>
          <p:nvPr/>
        </p:nvSpPr>
        <p:spPr>
          <a:xfrm rot="772220">
            <a:off x="10210064" y="-1069068"/>
            <a:ext cx="3067653" cy="3059984"/>
          </a:xfrm>
          <a:custGeom>
            <a:avLst/>
            <a:gdLst/>
            <a:ahLst/>
            <a:cxnLst/>
            <a:rect l="l" t="t" r="r" b="b"/>
            <a:pathLst>
              <a:path w="3067653" h="3059984" extrusionOk="0">
                <a:moveTo>
                  <a:pt x="0" y="0"/>
                </a:moveTo>
                <a:lnTo>
                  <a:pt x="3067653" y="0"/>
                </a:lnTo>
                <a:lnTo>
                  <a:pt x="3067653" y="3059983"/>
                </a:lnTo>
                <a:lnTo>
                  <a:pt x="0" y="3059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17" name="Google Shape;117;p14"/>
          <p:cNvSpPr txBox="1"/>
          <p:nvPr/>
        </p:nvSpPr>
        <p:spPr>
          <a:xfrm>
            <a:off x="-1" y="191825"/>
            <a:ext cx="1862100" cy="1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13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1862100" y="357400"/>
            <a:ext cx="5111400" cy="167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שחקן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שיכול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לנוע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שמאל</a:t>
            </a:r>
            <a:r>
              <a:rPr lang="he-IL" sz="2300" b="1">
                <a:latin typeface="Calibri"/>
                <a:ea typeface="Calibri"/>
                <a:cs typeface="Calibri"/>
                <a:sym typeface="Calibri"/>
              </a:rPr>
              <a:t>ה</a:t>
            </a: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ימינה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בכיוון,ולקפוץ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בפקודה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אם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הוא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נמצא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על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הקרקע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ולאחר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מכן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לבצע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נפילה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חופשית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המדמה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גרביטציה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12106424" y="6647775"/>
            <a:ext cx="5613300" cy="29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33" b="1">
                <a:latin typeface="Calibri"/>
                <a:ea typeface="Calibri"/>
                <a:cs typeface="Calibri"/>
                <a:sym typeface="Calibri"/>
              </a:rPr>
              <a:t>אפיון</a:t>
            </a:r>
            <a:r>
              <a:rPr lang="en-US" sz="11833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833" b="1">
                <a:latin typeface="Calibri"/>
                <a:ea typeface="Calibri"/>
                <a:cs typeface="Calibri"/>
                <a:sym typeface="Calibri"/>
              </a:rPr>
              <a:t>הפרוייקט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14"/>
          <p:cNvGrpSpPr/>
          <p:nvPr/>
        </p:nvGrpSpPr>
        <p:grpSpPr>
          <a:xfrm>
            <a:off x="183150" y="2214700"/>
            <a:ext cx="7467623" cy="1787361"/>
            <a:chOff x="0" y="0"/>
            <a:chExt cx="12483488" cy="3670900"/>
          </a:xfrm>
        </p:grpSpPr>
        <p:sp>
          <p:nvSpPr>
            <p:cNvPr id="121" name="Google Shape;121;p14"/>
            <p:cNvSpPr/>
            <p:nvPr/>
          </p:nvSpPr>
          <p:spPr>
            <a:xfrm>
              <a:off x="4794508" y="0"/>
              <a:ext cx="7688980" cy="3670900"/>
            </a:xfrm>
            <a:custGeom>
              <a:avLst/>
              <a:gdLst/>
              <a:ahLst/>
              <a:cxnLst/>
              <a:rect l="l" t="t" r="r" b="b"/>
              <a:pathLst>
                <a:path w="6849871" h="3670900" extrusionOk="0">
                  <a:moveTo>
                    <a:pt x="0" y="0"/>
                  </a:moveTo>
                  <a:lnTo>
                    <a:pt x="6849871" y="0"/>
                  </a:lnTo>
                  <a:lnTo>
                    <a:pt x="6849871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2389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0" y="0"/>
              <a:ext cx="6007499" cy="3670900"/>
            </a:xfrm>
            <a:custGeom>
              <a:avLst/>
              <a:gdLst/>
              <a:ahLst/>
              <a:cxnLst/>
              <a:rect l="l" t="t" r="r" b="b"/>
              <a:pathLst>
                <a:path w="6007499" h="3670900" extrusionOk="0">
                  <a:moveTo>
                    <a:pt x="0" y="0"/>
                  </a:moveTo>
                  <a:lnTo>
                    <a:pt x="6007499" y="0"/>
                  </a:lnTo>
                  <a:lnTo>
                    <a:pt x="6007499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8329" r="-14018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3" name="Google Shape;123;p14"/>
          <p:cNvSpPr txBox="1"/>
          <p:nvPr/>
        </p:nvSpPr>
        <p:spPr>
          <a:xfrm>
            <a:off x="-1" y="2222900"/>
            <a:ext cx="1862100" cy="1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13" b="1"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1849630" y="2550875"/>
            <a:ext cx="5250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איסוף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מטבעות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וריסוק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אבנים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המפוזרות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על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המסך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כאשר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מטבעות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מתווספות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למונה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ומעלות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ניקוד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14"/>
          <p:cNvGrpSpPr/>
          <p:nvPr/>
        </p:nvGrpSpPr>
        <p:grpSpPr>
          <a:xfrm>
            <a:off x="183150" y="4237525"/>
            <a:ext cx="7472151" cy="1787361"/>
            <a:chOff x="0" y="0"/>
            <a:chExt cx="12491059" cy="3670900"/>
          </a:xfrm>
        </p:grpSpPr>
        <p:sp>
          <p:nvSpPr>
            <p:cNvPr id="126" name="Google Shape;126;p14"/>
            <p:cNvSpPr/>
            <p:nvPr/>
          </p:nvSpPr>
          <p:spPr>
            <a:xfrm>
              <a:off x="5641188" y="0"/>
              <a:ext cx="6849871" cy="3670900"/>
            </a:xfrm>
            <a:custGeom>
              <a:avLst/>
              <a:gdLst/>
              <a:ahLst/>
              <a:cxnLst/>
              <a:rect l="l" t="t" r="r" b="b"/>
              <a:pathLst>
                <a:path w="6849871" h="3670900" extrusionOk="0">
                  <a:moveTo>
                    <a:pt x="0" y="0"/>
                  </a:moveTo>
                  <a:lnTo>
                    <a:pt x="6849871" y="0"/>
                  </a:lnTo>
                  <a:lnTo>
                    <a:pt x="6849871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2389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0" y="0"/>
              <a:ext cx="6007499" cy="3670900"/>
            </a:xfrm>
            <a:custGeom>
              <a:avLst/>
              <a:gdLst/>
              <a:ahLst/>
              <a:cxnLst/>
              <a:rect l="l" t="t" r="r" b="b"/>
              <a:pathLst>
                <a:path w="6007499" h="3670900" extrusionOk="0">
                  <a:moveTo>
                    <a:pt x="0" y="0"/>
                  </a:moveTo>
                  <a:lnTo>
                    <a:pt x="6007499" y="0"/>
                  </a:lnTo>
                  <a:lnTo>
                    <a:pt x="6007499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8329" r="-14018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8" name="Google Shape;128;p14"/>
          <p:cNvSpPr txBox="1"/>
          <p:nvPr/>
        </p:nvSpPr>
        <p:spPr>
          <a:xfrm>
            <a:off x="-1" y="4245725"/>
            <a:ext cx="1862100" cy="1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13" b="1"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1887121" y="4777205"/>
            <a:ext cx="5111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בורות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נחשים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אשר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הורגים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את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אלכס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מיידית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14"/>
          <p:cNvGrpSpPr/>
          <p:nvPr/>
        </p:nvGrpSpPr>
        <p:grpSpPr>
          <a:xfrm>
            <a:off x="183150" y="6268550"/>
            <a:ext cx="7472151" cy="1787361"/>
            <a:chOff x="0" y="0"/>
            <a:chExt cx="12491059" cy="3670900"/>
          </a:xfrm>
        </p:grpSpPr>
        <p:sp>
          <p:nvSpPr>
            <p:cNvPr id="131" name="Google Shape;131;p14"/>
            <p:cNvSpPr/>
            <p:nvPr/>
          </p:nvSpPr>
          <p:spPr>
            <a:xfrm>
              <a:off x="5641188" y="0"/>
              <a:ext cx="6849871" cy="3670900"/>
            </a:xfrm>
            <a:custGeom>
              <a:avLst/>
              <a:gdLst/>
              <a:ahLst/>
              <a:cxnLst/>
              <a:rect l="l" t="t" r="r" b="b"/>
              <a:pathLst>
                <a:path w="6849871" h="3670900" extrusionOk="0">
                  <a:moveTo>
                    <a:pt x="0" y="0"/>
                  </a:moveTo>
                  <a:lnTo>
                    <a:pt x="6849871" y="0"/>
                  </a:lnTo>
                  <a:lnTo>
                    <a:pt x="6849871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2389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0" y="0"/>
              <a:ext cx="6007499" cy="3670900"/>
            </a:xfrm>
            <a:custGeom>
              <a:avLst/>
              <a:gdLst/>
              <a:ahLst/>
              <a:cxnLst/>
              <a:rect l="l" t="t" r="r" b="b"/>
              <a:pathLst>
                <a:path w="6007499" h="3670900" extrusionOk="0">
                  <a:moveTo>
                    <a:pt x="0" y="0"/>
                  </a:moveTo>
                  <a:lnTo>
                    <a:pt x="6007499" y="0"/>
                  </a:lnTo>
                  <a:lnTo>
                    <a:pt x="6007499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8329" r="-14018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33" name="Google Shape;133;p14"/>
          <p:cNvSpPr txBox="1"/>
          <p:nvPr/>
        </p:nvSpPr>
        <p:spPr>
          <a:xfrm>
            <a:off x="-1" y="6276750"/>
            <a:ext cx="1862100" cy="1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13" b="1">
                <a:latin typeface="Josefin Sans"/>
                <a:ea typeface="Josefin Sans"/>
                <a:cs typeface="Josefin Sans"/>
                <a:sym typeface="Josefin Sans"/>
              </a:rPr>
              <a:t>4</a:t>
            </a:r>
            <a:endParaRPr/>
          </a:p>
        </p:txBody>
      </p:sp>
      <p:sp>
        <p:nvSpPr>
          <p:cNvPr id="134" name="Google Shape;134;p14"/>
          <p:cNvSpPr txBox="1"/>
          <p:nvPr/>
        </p:nvSpPr>
        <p:spPr>
          <a:xfrm>
            <a:off x="1862100" y="6372912"/>
            <a:ext cx="51114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שתי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צפרדעים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קופצות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אשר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מורידות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לשחקן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חיים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הבהוב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השחקן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באדום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והגנה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למשך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שניות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4"/>
          <p:cNvGrpSpPr/>
          <p:nvPr/>
        </p:nvGrpSpPr>
        <p:grpSpPr>
          <a:xfrm>
            <a:off x="183150" y="8291325"/>
            <a:ext cx="7472151" cy="1787361"/>
            <a:chOff x="0" y="0"/>
            <a:chExt cx="12491059" cy="3670900"/>
          </a:xfrm>
        </p:grpSpPr>
        <p:sp>
          <p:nvSpPr>
            <p:cNvPr id="136" name="Google Shape;136;p14"/>
            <p:cNvSpPr/>
            <p:nvPr/>
          </p:nvSpPr>
          <p:spPr>
            <a:xfrm>
              <a:off x="5641188" y="0"/>
              <a:ext cx="6849871" cy="3670900"/>
            </a:xfrm>
            <a:custGeom>
              <a:avLst/>
              <a:gdLst/>
              <a:ahLst/>
              <a:cxnLst/>
              <a:rect l="l" t="t" r="r" b="b"/>
              <a:pathLst>
                <a:path w="6849871" h="3670900" extrusionOk="0">
                  <a:moveTo>
                    <a:pt x="0" y="0"/>
                  </a:moveTo>
                  <a:lnTo>
                    <a:pt x="6849871" y="0"/>
                  </a:lnTo>
                  <a:lnTo>
                    <a:pt x="6849871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2389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0" y="0"/>
              <a:ext cx="6007499" cy="3670900"/>
            </a:xfrm>
            <a:custGeom>
              <a:avLst/>
              <a:gdLst/>
              <a:ahLst/>
              <a:cxnLst/>
              <a:rect l="l" t="t" r="r" b="b"/>
              <a:pathLst>
                <a:path w="6007499" h="3670900" extrusionOk="0">
                  <a:moveTo>
                    <a:pt x="0" y="0"/>
                  </a:moveTo>
                  <a:lnTo>
                    <a:pt x="6007499" y="0"/>
                  </a:lnTo>
                  <a:lnTo>
                    <a:pt x="6007499" y="3670900"/>
                  </a:lnTo>
                  <a:lnTo>
                    <a:pt x="0" y="3670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48329" r="-14018"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38" name="Google Shape;138;p14"/>
          <p:cNvSpPr txBox="1"/>
          <p:nvPr/>
        </p:nvSpPr>
        <p:spPr>
          <a:xfrm>
            <a:off x="-1" y="8299525"/>
            <a:ext cx="1862100" cy="1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13" b="1">
                <a:latin typeface="Josefin Sans"/>
                <a:ea typeface="Josefin Sans"/>
                <a:cs typeface="Josefin Sans"/>
                <a:sym typeface="Josefin Sans"/>
              </a:rPr>
              <a:t>5</a:t>
            </a:r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1862100" y="8290100"/>
            <a:ext cx="5111400" cy="20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מסך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סיום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המשחק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פסילה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מיידית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בנפילה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לבור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נחשים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בסיום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הטיימר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או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לאחר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שלושה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פגיעות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latin typeface="Calibri"/>
                <a:ea typeface="Calibri"/>
                <a:cs typeface="Calibri"/>
                <a:sym typeface="Calibri"/>
              </a:rPr>
              <a:t>צפרדע</a:t>
            </a:r>
            <a:r>
              <a:rPr lang="en-US" sz="2300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/>
          <p:nvPr/>
        </p:nvSpPr>
        <p:spPr>
          <a:xfrm rot="-1047222">
            <a:off x="11080025" y="7968016"/>
            <a:ext cx="1042098" cy="1471631"/>
          </a:xfrm>
          <a:custGeom>
            <a:avLst/>
            <a:gdLst/>
            <a:ahLst/>
            <a:cxnLst/>
            <a:rect l="l" t="t" r="r" b="b"/>
            <a:pathLst>
              <a:path w="868227" h="1253346" extrusionOk="0">
                <a:moveTo>
                  <a:pt x="0" y="0"/>
                </a:moveTo>
                <a:lnTo>
                  <a:pt x="868227" y="0"/>
                </a:lnTo>
                <a:lnTo>
                  <a:pt x="868227" y="1253346"/>
                </a:lnTo>
                <a:lnTo>
                  <a:pt x="0" y="1253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-914471" y="0"/>
            <a:ext cx="20574000" cy="10287000"/>
            <a:chOff x="0" y="0"/>
            <a:chExt cx="27432000" cy="13716000"/>
          </a:xfrm>
        </p:grpSpPr>
        <p:sp>
          <p:nvSpPr>
            <p:cNvPr id="146" name="Google Shape;146;p1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37160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48" name="Google Shape;148;p15"/>
          <p:cNvSpPr/>
          <p:nvPr/>
        </p:nvSpPr>
        <p:spPr>
          <a:xfrm>
            <a:off x="16312068" y="8686072"/>
            <a:ext cx="4887369" cy="2455903"/>
          </a:xfrm>
          <a:custGeom>
            <a:avLst/>
            <a:gdLst/>
            <a:ahLst/>
            <a:cxnLst/>
            <a:rect l="l" t="t" r="r" b="b"/>
            <a:pathLst>
              <a:path w="4887369" h="2455903" extrusionOk="0">
                <a:moveTo>
                  <a:pt x="0" y="0"/>
                </a:moveTo>
                <a:lnTo>
                  <a:pt x="4887369" y="0"/>
                </a:lnTo>
                <a:lnTo>
                  <a:pt x="4887369" y="2455903"/>
                </a:lnTo>
                <a:lnTo>
                  <a:pt x="0" y="2455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49" name="Google Shape;149;p15"/>
          <p:cNvSpPr txBox="1"/>
          <p:nvPr/>
        </p:nvSpPr>
        <p:spPr>
          <a:xfrm>
            <a:off x="770244" y="-74224"/>
            <a:ext cx="16747500" cy="18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33" b="1">
                <a:latin typeface="Calibri"/>
                <a:ea typeface="Calibri"/>
                <a:cs typeface="Calibri"/>
                <a:sym typeface="Calibri"/>
              </a:rPr>
              <a:t>ממשקי המערכת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700" y="2244527"/>
            <a:ext cx="17916599" cy="67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-91447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56" name="Google Shape;156;p16"/>
          <p:cNvSpPr/>
          <p:nvPr/>
        </p:nvSpPr>
        <p:spPr>
          <a:xfrm>
            <a:off x="937252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57" name="Google Shape;157;p16"/>
          <p:cNvSpPr/>
          <p:nvPr/>
        </p:nvSpPr>
        <p:spPr>
          <a:xfrm>
            <a:off x="8736450" y="543750"/>
            <a:ext cx="9551542" cy="1560997"/>
          </a:xfrm>
          <a:custGeom>
            <a:avLst/>
            <a:gdLst/>
            <a:ahLst/>
            <a:cxnLst/>
            <a:rect l="l" t="t" r="r" b="b"/>
            <a:pathLst>
              <a:path w="3448210" h="411059" extrusionOk="0">
                <a:moveTo>
                  <a:pt x="0" y="0"/>
                </a:moveTo>
                <a:lnTo>
                  <a:pt x="3448210" y="0"/>
                </a:lnTo>
                <a:lnTo>
                  <a:pt x="3448210" y="411059"/>
                </a:lnTo>
                <a:lnTo>
                  <a:pt x="0" y="411059"/>
                </a:lnTo>
                <a:close/>
              </a:path>
            </a:pathLst>
          </a:custGeom>
          <a:solidFill>
            <a:srgbClr val="B18DFF"/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58" name="Google Shape;158;p16"/>
          <p:cNvSpPr/>
          <p:nvPr/>
        </p:nvSpPr>
        <p:spPr>
          <a:xfrm rot="-830879">
            <a:off x="8315776" y="-106730"/>
            <a:ext cx="1459164" cy="1411225"/>
          </a:xfrm>
          <a:custGeom>
            <a:avLst/>
            <a:gdLst/>
            <a:ahLst/>
            <a:cxnLst/>
            <a:rect l="l" t="t" r="r" b="b"/>
            <a:pathLst>
              <a:path w="2635818" h="2635818" extrusionOk="0">
                <a:moveTo>
                  <a:pt x="0" y="0"/>
                </a:moveTo>
                <a:lnTo>
                  <a:pt x="2635818" y="0"/>
                </a:lnTo>
                <a:lnTo>
                  <a:pt x="2635818" y="2635818"/>
                </a:lnTo>
                <a:lnTo>
                  <a:pt x="0" y="2635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59" name="Google Shape;159;p16"/>
          <p:cNvSpPr/>
          <p:nvPr/>
        </p:nvSpPr>
        <p:spPr>
          <a:xfrm rot="9297095">
            <a:off x="13714745" y="2240246"/>
            <a:ext cx="1708858" cy="1299626"/>
          </a:xfrm>
          <a:custGeom>
            <a:avLst/>
            <a:gdLst/>
            <a:ahLst/>
            <a:cxnLst/>
            <a:rect l="l" t="t" r="r" b="b"/>
            <a:pathLst>
              <a:path w="3111840" h="2979586" extrusionOk="0">
                <a:moveTo>
                  <a:pt x="0" y="0"/>
                </a:moveTo>
                <a:lnTo>
                  <a:pt x="3111839" y="0"/>
                </a:lnTo>
                <a:lnTo>
                  <a:pt x="3111839" y="2979586"/>
                </a:lnTo>
                <a:lnTo>
                  <a:pt x="0" y="297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60" name="Google Shape;160;p16"/>
          <p:cNvSpPr txBox="1"/>
          <p:nvPr/>
        </p:nvSpPr>
        <p:spPr>
          <a:xfrm>
            <a:off x="8995515" y="197063"/>
            <a:ext cx="9119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latin typeface="Calibri"/>
                <a:ea typeface="Calibri"/>
                <a:cs typeface="Calibri"/>
                <a:sym typeface="Calibri"/>
              </a:rPr>
              <a:t>צילום</a:t>
            </a:r>
            <a:r>
              <a:rPr lang="en-US" sz="8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latin typeface="Calibri"/>
                <a:ea typeface="Calibri"/>
                <a:cs typeface="Calibri"/>
                <a:sym typeface="Calibri"/>
              </a:rPr>
              <a:t>מסך</a:t>
            </a:r>
            <a:r>
              <a:rPr lang="en-US" sz="8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latin typeface="Calibri"/>
                <a:ea typeface="Calibri"/>
                <a:cs typeface="Calibri"/>
                <a:sym typeface="Calibri"/>
              </a:rPr>
              <a:t>של</a:t>
            </a:r>
            <a:r>
              <a:rPr lang="en-US" sz="8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latin typeface="Calibri"/>
                <a:ea typeface="Calibri"/>
                <a:cs typeface="Calibri"/>
                <a:sym typeface="Calibri"/>
              </a:rPr>
              <a:t>המשחק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204" y="2857125"/>
            <a:ext cx="11854874" cy="6714674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16"/>
          <p:cNvSpPr txBox="1"/>
          <p:nvPr/>
        </p:nvSpPr>
        <p:spPr>
          <a:xfrm>
            <a:off x="1453825" y="9700625"/>
            <a:ext cx="115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latin typeface="Calibri"/>
                <a:ea typeface="Calibri"/>
                <a:cs typeface="Calibri"/>
                <a:sym typeface="Calibri"/>
              </a:rPr>
              <a:t>*קשה לצלם את הצפרדעים עומדים כי הם קופצים מהר, אבל הם מתנגשים עם האבנים, הרצפה ועם השחקן מלמטה.</a:t>
            </a:r>
            <a:endParaRPr sz="2000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7"/>
          <p:cNvGrpSpPr/>
          <p:nvPr/>
        </p:nvGrpSpPr>
        <p:grpSpPr>
          <a:xfrm>
            <a:off x="-914471" y="0"/>
            <a:ext cx="20574000" cy="10287000"/>
            <a:chOff x="0" y="0"/>
            <a:chExt cx="27432000" cy="13716000"/>
          </a:xfrm>
        </p:grpSpPr>
        <p:sp>
          <p:nvSpPr>
            <p:cNvPr id="168" name="Google Shape;168;p17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37160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70" name="Google Shape;170;p17"/>
          <p:cNvSpPr/>
          <p:nvPr/>
        </p:nvSpPr>
        <p:spPr>
          <a:xfrm rot="266558">
            <a:off x="-2100601" y="1338015"/>
            <a:ext cx="6929079" cy="5829088"/>
          </a:xfrm>
          <a:custGeom>
            <a:avLst/>
            <a:gdLst/>
            <a:ahLst/>
            <a:cxnLst/>
            <a:rect l="l" t="t" r="r" b="b"/>
            <a:pathLst>
              <a:path w="6925574" h="5826139" extrusionOk="0">
                <a:moveTo>
                  <a:pt x="0" y="0"/>
                </a:moveTo>
                <a:lnTo>
                  <a:pt x="6925574" y="0"/>
                </a:lnTo>
                <a:lnTo>
                  <a:pt x="6925574" y="5826139"/>
                </a:lnTo>
                <a:lnTo>
                  <a:pt x="0" y="5826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71" name="Google Shape;171;p17"/>
          <p:cNvSpPr/>
          <p:nvPr/>
        </p:nvSpPr>
        <p:spPr>
          <a:xfrm>
            <a:off x="571440" y="2577629"/>
            <a:ext cx="5194988" cy="8606155"/>
          </a:xfrm>
          <a:custGeom>
            <a:avLst/>
            <a:gdLst/>
            <a:ahLst/>
            <a:cxnLst/>
            <a:rect l="l" t="t" r="r" b="b"/>
            <a:pathLst>
              <a:path w="5194988" h="8606155" extrusionOk="0">
                <a:moveTo>
                  <a:pt x="0" y="0"/>
                </a:moveTo>
                <a:lnTo>
                  <a:pt x="5194988" y="0"/>
                </a:lnTo>
                <a:lnTo>
                  <a:pt x="5194988" y="8606155"/>
                </a:lnTo>
                <a:lnTo>
                  <a:pt x="0" y="8606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72" name="Google Shape;172;p17"/>
          <p:cNvSpPr/>
          <p:nvPr/>
        </p:nvSpPr>
        <p:spPr>
          <a:xfrm>
            <a:off x="6545531" y="2577629"/>
            <a:ext cx="5194988" cy="8606155"/>
          </a:xfrm>
          <a:custGeom>
            <a:avLst/>
            <a:gdLst/>
            <a:ahLst/>
            <a:cxnLst/>
            <a:rect l="l" t="t" r="r" b="b"/>
            <a:pathLst>
              <a:path w="5194988" h="8606155" extrusionOk="0">
                <a:moveTo>
                  <a:pt x="0" y="0"/>
                </a:moveTo>
                <a:lnTo>
                  <a:pt x="5194988" y="0"/>
                </a:lnTo>
                <a:lnTo>
                  <a:pt x="5194988" y="8606155"/>
                </a:lnTo>
                <a:lnTo>
                  <a:pt x="0" y="8606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73" name="Google Shape;173;p17"/>
          <p:cNvSpPr/>
          <p:nvPr/>
        </p:nvSpPr>
        <p:spPr>
          <a:xfrm>
            <a:off x="12521569" y="2577629"/>
            <a:ext cx="5194988" cy="8606155"/>
          </a:xfrm>
          <a:custGeom>
            <a:avLst/>
            <a:gdLst/>
            <a:ahLst/>
            <a:cxnLst/>
            <a:rect l="l" t="t" r="r" b="b"/>
            <a:pathLst>
              <a:path w="5194988" h="8606155" extrusionOk="0">
                <a:moveTo>
                  <a:pt x="0" y="0"/>
                </a:moveTo>
                <a:lnTo>
                  <a:pt x="5194989" y="0"/>
                </a:lnTo>
                <a:lnTo>
                  <a:pt x="5194989" y="8606155"/>
                </a:lnTo>
                <a:lnTo>
                  <a:pt x="0" y="8606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74" name="Google Shape;174;p17"/>
          <p:cNvSpPr txBox="1"/>
          <p:nvPr/>
        </p:nvSpPr>
        <p:spPr>
          <a:xfrm>
            <a:off x="-180000" y="0"/>
            <a:ext cx="18648000" cy="18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33" b="1">
                <a:latin typeface="Calibri"/>
                <a:ea typeface="Calibri"/>
                <a:cs typeface="Calibri"/>
                <a:sym typeface="Calibri"/>
              </a:rPr>
              <a:t>צילומים מהמשחק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7202850" y="7510149"/>
            <a:ext cx="38823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  <a:t>Coin counter</a:t>
            </a:r>
            <a:endParaRPr sz="2100" b="1">
              <a:solidFill>
                <a:srgbClr val="2324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  <a:t>מונה את כמות המטבעות שהשחקן אסף</a:t>
            </a:r>
            <a:endParaRPr sz="2100">
              <a:solidFill>
                <a:srgbClr val="23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13237834" y="7510154"/>
            <a:ext cx="3882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  <a:t>Game Over Screen</a:t>
            </a:r>
            <a:br>
              <a:rPr lang="en-US" sz="2100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  <a:t>מגיעים למצב הזה כאשר החיים יורדים ל0 או שהזמן נגמר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261255" y="7510154"/>
            <a:ext cx="3882300" cy="23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  <a:t>Health Count</a:t>
            </a:r>
            <a:endParaRPr sz="2100" b="1">
              <a:solidFill>
                <a:srgbClr val="2324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  <a:t>מראה לשחקן כמה חיים נותרו לו.</a:t>
            </a:r>
            <a:endParaRPr sz="2100">
              <a:solidFill>
                <a:srgbClr val="2324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  <a:t> הערך ההתחלתי הוא 3, והמשחק נגמר כאשר הוא נפגע 3 פעמים.</a:t>
            </a:r>
            <a:br>
              <a:rPr lang="en-US" sz="2100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rgbClr val="232424"/>
                </a:solidFill>
                <a:latin typeface="Calibri"/>
                <a:ea typeface="Calibri"/>
                <a:cs typeface="Calibri"/>
                <a:sym typeface="Calibri"/>
              </a:rPr>
              <a:t>צפרדע מוריד חיים 1, ונחש הורג מיידית.</a:t>
            </a:r>
            <a:endParaRPr sz="2100">
              <a:solidFill>
                <a:srgbClr val="23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7"/>
          <p:cNvPicPr preferRelativeResize="0"/>
          <p:nvPr/>
        </p:nvPicPr>
        <p:blipFill rotWithShape="1">
          <a:blip r:embed="rId8">
            <a:alphaModFix/>
          </a:blip>
          <a:srcRect r="19034" b="33328"/>
          <a:stretch/>
        </p:blipFill>
        <p:spPr>
          <a:xfrm>
            <a:off x="7271178" y="3947653"/>
            <a:ext cx="3815401" cy="320535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p17"/>
          <p:cNvPicPr preferRelativeResize="0"/>
          <p:nvPr/>
        </p:nvPicPr>
        <p:blipFill rotWithShape="1">
          <a:blip r:embed="rId9">
            <a:alphaModFix/>
          </a:blip>
          <a:srcRect l="7027" r="5460"/>
          <a:stretch/>
        </p:blipFill>
        <p:spPr>
          <a:xfrm>
            <a:off x="13242225" y="3947650"/>
            <a:ext cx="3813974" cy="3268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10">
            <a:alphaModFix/>
          </a:blip>
          <a:srcRect l="8925" b="4159"/>
          <a:stretch/>
        </p:blipFill>
        <p:spPr>
          <a:xfrm>
            <a:off x="1228425" y="3947650"/>
            <a:ext cx="3815400" cy="326859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1" name="Google Shape;181;p17"/>
          <p:cNvSpPr/>
          <p:nvPr/>
        </p:nvSpPr>
        <p:spPr>
          <a:xfrm rot="-543719">
            <a:off x="15125830" y="462633"/>
            <a:ext cx="2986783" cy="896035"/>
          </a:xfrm>
          <a:custGeom>
            <a:avLst/>
            <a:gdLst/>
            <a:ahLst/>
            <a:cxnLst/>
            <a:rect l="l" t="t" r="r" b="b"/>
            <a:pathLst>
              <a:path w="2986839" h="896052" extrusionOk="0">
                <a:moveTo>
                  <a:pt x="0" y="0"/>
                </a:moveTo>
                <a:lnTo>
                  <a:pt x="2986839" y="0"/>
                </a:lnTo>
                <a:lnTo>
                  <a:pt x="2986839" y="896052"/>
                </a:lnTo>
                <a:lnTo>
                  <a:pt x="0" y="896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82" name="Google Shape;182;p17"/>
          <p:cNvSpPr/>
          <p:nvPr/>
        </p:nvSpPr>
        <p:spPr>
          <a:xfrm>
            <a:off x="4467082" y="2577628"/>
            <a:ext cx="1297396" cy="1226040"/>
          </a:xfrm>
          <a:custGeom>
            <a:avLst/>
            <a:gdLst/>
            <a:ahLst/>
            <a:cxnLst/>
            <a:rect l="l" t="t" r="r" b="b"/>
            <a:pathLst>
              <a:path w="1297396" h="1226040" extrusionOk="0">
                <a:moveTo>
                  <a:pt x="0" y="0"/>
                </a:moveTo>
                <a:lnTo>
                  <a:pt x="1297397" y="0"/>
                </a:lnTo>
                <a:lnTo>
                  <a:pt x="1297397" y="1226040"/>
                </a:lnTo>
                <a:lnTo>
                  <a:pt x="0" y="1226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83" name="Google Shape;183;p17"/>
          <p:cNvSpPr/>
          <p:nvPr/>
        </p:nvSpPr>
        <p:spPr>
          <a:xfrm>
            <a:off x="10421247" y="2432166"/>
            <a:ext cx="1516963" cy="1516963"/>
          </a:xfrm>
          <a:custGeom>
            <a:avLst/>
            <a:gdLst/>
            <a:ahLst/>
            <a:cxnLst/>
            <a:rect l="l" t="t" r="r" b="b"/>
            <a:pathLst>
              <a:path w="1516963" h="1516963" extrusionOk="0">
                <a:moveTo>
                  <a:pt x="0" y="0"/>
                </a:moveTo>
                <a:lnTo>
                  <a:pt x="1516963" y="0"/>
                </a:lnTo>
                <a:lnTo>
                  <a:pt x="1516963" y="1516964"/>
                </a:lnTo>
                <a:lnTo>
                  <a:pt x="0" y="1516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84" name="Google Shape;184;p17"/>
          <p:cNvSpPr/>
          <p:nvPr/>
        </p:nvSpPr>
        <p:spPr>
          <a:xfrm>
            <a:off x="16375457" y="2432182"/>
            <a:ext cx="1423939" cy="1420379"/>
          </a:xfrm>
          <a:custGeom>
            <a:avLst/>
            <a:gdLst/>
            <a:ahLst/>
            <a:cxnLst/>
            <a:rect l="l" t="t" r="r" b="b"/>
            <a:pathLst>
              <a:path w="1423939" h="1420379" extrusionOk="0">
                <a:moveTo>
                  <a:pt x="0" y="0"/>
                </a:moveTo>
                <a:lnTo>
                  <a:pt x="1423939" y="0"/>
                </a:lnTo>
                <a:lnTo>
                  <a:pt x="1423939" y="1420380"/>
                </a:lnTo>
                <a:lnTo>
                  <a:pt x="0" y="1420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8"/>
          <p:cNvGrpSpPr/>
          <p:nvPr/>
        </p:nvGrpSpPr>
        <p:grpSpPr>
          <a:xfrm>
            <a:off x="9464260" y="-290592"/>
            <a:ext cx="8839327" cy="10979993"/>
            <a:chOff x="0" y="-38100"/>
            <a:chExt cx="2328038" cy="2891831"/>
          </a:xfrm>
        </p:grpSpPr>
        <p:sp>
          <p:nvSpPr>
            <p:cNvPr id="190" name="Google Shape;190;p18"/>
            <p:cNvSpPr/>
            <p:nvPr/>
          </p:nvSpPr>
          <p:spPr>
            <a:xfrm>
              <a:off x="0" y="0"/>
              <a:ext cx="2328038" cy="2853731"/>
            </a:xfrm>
            <a:custGeom>
              <a:avLst/>
              <a:gdLst/>
              <a:ahLst/>
              <a:cxnLst/>
              <a:rect l="l" t="t" r="r" b="b"/>
              <a:pathLst>
                <a:path w="2328038" h="2853731" extrusionOk="0">
                  <a:moveTo>
                    <a:pt x="0" y="0"/>
                  </a:moveTo>
                  <a:lnTo>
                    <a:pt x="2328038" y="0"/>
                  </a:lnTo>
                  <a:lnTo>
                    <a:pt x="2328038" y="2853731"/>
                  </a:lnTo>
                  <a:lnTo>
                    <a:pt x="0" y="2853731"/>
                  </a:lnTo>
                  <a:close/>
                </a:path>
              </a:pathLst>
            </a:custGeom>
            <a:solidFill>
              <a:srgbClr val="B18DFF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0" y="-38100"/>
              <a:ext cx="2328038" cy="2891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7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8"/>
          <p:cNvSpPr txBox="1"/>
          <p:nvPr/>
        </p:nvSpPr>
        <p:spPr>
          <a:xfrm>
            <a:off x="10426200" y="352793"/>
            <a:ext cx="7725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latin typeface="Calibri"/>
                <a:ea typeface="Calibri"/>
                <a:cs typeface="Calibri"/>
                <a:sym typeface="Calibri"/>
              </a:rPr>
              <a:t>ממשק לשחקן</a:t>
            </a:r>
            <a:endParaRPr sz="8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11317000" y="3161100"/>
            <a:ext cx="63135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04444" algn="r" rtl="1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4344"/>
              <a:buFont typeface="Calibri"/>
              <a:buChar char="-"/>
            </a:pPr>
            <a:r>
              <a:rPr lang="en-US" sz="4344" b="1">
                <a:latin typeface="Calibri"/>
                <a:ea typeface="Calibri"/>
                <a:cs typeface="Calibri"/>
                <a:sym typeface="Calibri"/>
              </a:rPr>
              <a:t>די ישר ולעניין, חץ ימינה בשביל לזוז ימי וכו'.</a:t>
            </a:r>
            <a:endParaRPr sz="4344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8" descr="A close up of a key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7888" y="352793"/>
            <a:ext cx="3081000" cy="44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/>
          <p:nvPr/>
        </p:nvSpPr>
        <p:spPr>
          <a:xfrm>
            <a:off x="3632249" y="2530725"/>
            <a:ext cx="540000" cy="588900"/>
          </a:xfrm>
          <a:prstGeom prst="frame">
            <a:avLst>
              <a:gd name="adj1" fmla="val 12500"/>
            </a:avLst>
          </a:prstGeom>
          <a:solidFill>
            <a:srgbClr val="CB88F7"/>
          </a:solidFill>
          <a:ln w="12700" cap="flat" cmpd="sng">
            <a:solidFill>
              <a:srgbClr val="CB88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18"/>
          <p:cNvCxnSpPr/>
          <p:nvPr/>
        </p:nvCxnSpPr>
        <p:spPr>
          <a:xfrm flipH="1">
            <a:off x="1970837" y="2825101"/>
            <a:ext cx="1679700" cy="29400"/>
          </a:xfrm>
          <a:prstGeom prst="straightConnector1">
            <a:avLst/>
          </a:prstGeom>
          <a:noFill/>
          <a:ln w="76200" cap="flat" cmpd="sng">
            <a:solidFill>
              <a:srgbClr val="CB88F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7" name="Google Shape;197;p18"/>
          <p:cNvSpPr/>
          <p:nvPr/>
        </p:nvSpPr>
        <p:spPr>
          <a:xfrm>
            <a:off x="4945152" y="2530724"/>
            <a:ext cx="586200" cy="588900"/>
          </a:xfrm>
          <a:prstGeom prst="frame">
            <a:avLst>
              <a:gd name="adj1" fmla="val 12500"/>
            </a:avLst>
          </a:prstGeom>
          <a:solidFill>
            <a:srgbClr val="CB88F7"/>
          </a:solidFill>
          <a:ln w="12700" cap="flat" cmpd="sng">
            <a:solidFill>
              <a:srgbClr val="CB88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4242190" y="1799586"/>
            <a:ext cx="633000" cy="712800"/>
          </a:xfrm>
          <a:prstGeom prst="frame">
            <a:avLst>
              <a:gd name="adj1" fmla="val 12500"/>
            </a:avLst>
          </a:prstGeom>
          <a:solidFill>
            <a:srgbClr val="CB88F7"/>
          </a:solidFill>
          <a:ln w="12700" cap="flat" cmpd="sng">
            <a:solidFill>
              <a:srgbClr val="CB88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18"/>
          <p:cNvCxnSpPr>
            <a:stCxn id="198" idx="0"/>
          </p:cNvCxnSpPr>
          <p:nvPr/>
        </p:nvCxnSpPr>
        <p:spPr>
          <a:xfrm rot="-5400000">
            <a:off x="5704090" y="-201114"/>
            <a:ext cx="855300" cy="3146100"/>
          </a:xfrm>
          <a:prstGeom prst="bentConnector2">
            <a:avLst/>
          </a:prstGeom>
          <a:noFill/>
          <a:ln w="76200" cap="flat" cmpd="sng">
            <a:solidFill>
              <a:srgbClr val="CB88F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0" name="Google Shape;200;p18"/>
          <p:cNvCxnSpPr/>
          <p:nvPr/>
        </p:nvCxnSpPr>
        <p:spPr>
          <a:xfrm>
            <a:off x="5531922" y="2825100"/>
            <a:ext cx="1567200" cy="0"/>
          </a:xfrm>
          <a:prstGeom prst="straightConnector1">
            <a:avLst/>
          </a:prstGeom>
          <a:noFill/>
          <a:ln w="76200" cap="flat" cmpd="sng">
            <a:solidFill>
              <a:srgbClr val="CB88F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1" name="Google Shape;201;p18"/>
          <p:cNvSpPr txBox="1"/>
          <p:nvPr/>
        </p:nvSpPr>
        <p:spPr>
          <a:xfrm>
            <a:off x="121938" y="2559300"/>
            <a:ext cx="1830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תזוזת שחקן שמאלה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7118686" y="2460498"/>
            <a:ext cx="183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תזוזת שחקן ימינה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7639672" y="728442"/>
            <a:ext cx="138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קפיצה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8"/>
          <p:cNvSpPr/>
          <p:nvPr/>
        </p:nvSpPr>
        <p:spPr>
          <a:xfrm rot="3595320">
            <a:off x="10209267" y="2765487"/>
            <a:ext cx="776216" cy="594306"/>
          </a:xfrm>
          <a:custGeom>
            <a:avLst/>
            <a:gdLst/>
            <a:ahLst/>
            <a:cxnLst/>
            <a:rect l="l" t="t" r="r" b="b"/>
            <a:pathLst>
              <a:path w="1119490" h="1119490" extrusionOk="0">
                <a:moveTo>
                  <a:pt x="0" y="0"/>
                </a:moveTo>
                <a:lnTo>
                  <a:pt x="1119490" y="0"/>
                </a:lnTo>
                <a:lnTo>
                  <a:pt x="1119490" y="1119490"/>
                </a:lnTo>
                <a:lnTo>
                  <a:pt x="0" y="1119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05" name="Google Shape;205;p18"/>
          <p:cNvSpPr/>
          <p:nvPr/>
        </p:nvSpPr>
        <p:spPr>
          <a:xfrm rot="8995320">
            <a:off x="11060092" y="2936701"/>
            <a:ext cx="776216" cy="594306"/>
          </a:xfrm>
          <a:custGeom>
            <a:avLst/>
            <a:gdLst/>
            <a:ahLst/>
            <a:cxnLst/>
            <a:rect l="l" t="t" r="r" b="b"/>
            <a:pathLst>
              <a:path w="1119490" h="1119490" extrusionOk="0">
                <a:moveTo>
                  <a:pt x="0" y="0"/>
                </a:moveTo>
                <a:lnTo>
                  <a:pt x="1119490" y="0"/>
                </a:lnTo>
                <a:lnTo>
                  <a:pt x="1119490" y="1119490"/>
                </a:lnTo>
                <a:lnTo>
                  <a:pt x="0" y="1119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06" name="Google Shape;206;p18"/>
          <p:cNvSpPr/>
          <p:nvPr/>
        </p:nvSpPr>
        <p:spPr>
          <a:xfrm rot="-1777002">
            <a:off x="9983786" y="3585993"/>
            <a:ext cx="775858" cy="594306"/>
          </a:xfrm>
          <a:custGeom>
            <a:avLst/>
            <a:gdLst/>
            <a:ahLst/>
            <a:cxnLst/>
            <a:rect l="l" t="t" r="r" b="b"/>
            <a:pathLst>
              <a:path w="1119490" h="1119490" extrusionOk="0">
                <a:moveTo>
                  <a:pt x="0" y="0"/>
                </a:moveTo>
                <a:lnTo>
                  <a:pt x="1119490" y="0"/>
                </a:lnTo>
                <a:lnTo>
                  <a:pt x="1119490" y="1119490"/>
                </a:lnTo>
                <a:lnTo>
                  <a:pt x="0" y="1119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07" name="Google Shape;207;p18"/>
          <p:cNvSpPr/>
          <p:nvPr/>
        </p:nvSpPr>
        <p:spPr>
          <a:xfrm rot="-1243534">
            <a:off x="9138044" y="-274969"/>
            <a:ext cx="1638689" cy="2179607"/>
          </a:xfrm>
          <a:custGeom>
            <a:avLst/>
            <a:gdLst/>
            <a:ahLst/>
            <a:cxnLst/>
            <a:rect l="l" t="t" r="r" b="b"/>
            <a:pathLst>
              <a:path w="1035570" h="1418589" extrusionOk="0">
                <a:moveTo>
                  <a:pt x="0" y="0"/>
                </a:moveTo>
                <a:lnTo>
                  <a:pt x="1035570" y="0"/>
                </a:lnTo>
                <a:lnTo>
                  <a:pt x="1035570" y="1418590"/>
                </a:lnTo>
                <a:lnTo>
                  <a:pt x="0" y="1418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08" name="Google Shape;208;p18"/>
          <p:cNvSpPr/>
          <p:nvPr/>
        </p:nvSpPr>
        <p:spPr>
          <a:xfrm rot="-779677">
            <a:off x="11075823" y="7721820"/>
            <a:ext cx="1227804" cy="1134183"/>
          </a:xfrm>
          <a:custGeom>
            <a:avLst/>
            <a:gdLst/>
            <a:ahLst/>
            <a:cxnLst/>
            <a:rect l="l" t="t" r="r" b="b"/>
            <a:pathLst>
              <a:path w="1227037" h="1133475" extrusionOk="0">
                <a:moveTo>
                  <a:pt x="0" y="0"/>
                </a:moveTo>
                <a:lnTo>
                  <a:pt x="1227037" y="0"/>
                </a:lnTo>
                <a:lnTo>
                  <a:pt x="1227037" y="1133476"/>
                </a:lnTo>
                <a:lnTo>
                  <a:pt x="0" y="1133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24792">
            <a:off x="1738893" y="4603326"/>
            <a:ext cx="5856655" cy="519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/>
          <p:nvPr/>
        </p:nvSpPr>
        <p:spPr>
          <a:xfrm>
            <a:off x="5778500" y="8853525"/>
            <a:ext cx="438300" cy="438300"/>
          </a:xfrm>
          <a:prstGeom prst="frame">
            <a:avLst>
              <a:gd name="adj1" fmla="val 12500"/>
            </a:avLst>
          </a:prstGeom>
          <a:solidFill>
            <a:srgbClr val="CB88F7"/>
          </a:solidFill>
          <a:ln w="12700" cap="flat" cmpd="sng">
            <a:solidFill>
              <a:srgbClr val="CB88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4679950" y="8294725"/>
            <a:ext cx="558900" cy="450900"/>
          </a:xfrm>
          <a:prstGeom prst="frame">
            <a:avLst>
              <a:gd name="adj1" fmla="val 12500"/>
            </a:avLst>
          </a:prstGeom>
          <a:solidFill>
            <a:srgbClr val="CB88F7"/>
          </a:solidFill>
          <a:ln w="12700" cap="flat" cmpd="sng">
            <a:solidFill>
              <a:srgbClr val="CB88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18"/>
          <p:cNvCxnSpPr/>
          <p:nvPr/>
        </p:nvCxnSpPr>
        <p:spPr>
          <a:xfrm>
            <a:off x="5238750" y="8520150"/>
            <a:ext cx="2394900" cy="4800"/>
          </a:xfrm>
          <a:prstGeom prst="straightConnector1">
            <a:avLst/>
          </a:prstGeom>
          <a:noFill/>
          <a:ln w="76200" cap="flat" cmpd="sng">
            <a:solidFill>
              <a:srgbClr val="CB88F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3" name="Google Shape;213;p18"/>
          <p:cNvSpPr txBox="1"/>
          <p:nvPr/>
        </p:nvSpPr>
        <p:spPr>
          <a:xfrm>
            <a:off x="7633648" y="8168545"/>
            <a:ext cx="1830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הזמן שנותר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(מתחיל ב 99)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8"/>
          <p:cNvCxnSpPr/>
          <p:nvPr/>
        </p:nvCxnSpPr>
        <p:spPr>
          <a:xfrm>
            <a:off x="6216650" y="9072600"/>
            <a:ext cx="1624800" cy="0"/>
          </a:xfrm>
          <a:prstGeom prst="straightConnector1">
            <a:avLst/>
          </a:prstGeom>
          <a:noFill/>
          <a:ln w="76200" cap="flat" cmpd="sng">
            <a:solidFill>
              <a:srgbClr val="CB88F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5" name="Google Shape;215;p18"/>
          <p:cNvSpPr txBox="1"/>
          <p:nvPr/>
        </p:nvSpPr>
        <p:spPr>
          <a:xfrm>
            <a:off x="7485006" y="8959206"/>
            <a:ext cx="183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4379969" y="8880311"/>
            <a:ext cx="260400" cy="450900"/>
          </a:xfrm>
          <a:prstGeom prst="frame">
            <a:avLst>
              <a:gd name="adj1" fmla="val 12500"/>
            </a:avLst>
          </a:prstGeom>
          <a:solidFill>
            <a:srgbClr val="CB88F7"/>
          </a:solidFill>
          <a:ln w="12700" cap="flat" cmpd="sng">
            <a:solidFill>
              <a:srgbClr val="CB88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8"/>
          <p:cNvCxnSpPr/>
          <p:nvPr/>
        </p:nvCxnSpPr>
        <p:spPr>
          <a:xfrm rot="10800000">
            <a:off x="1728869" y="9106139"/>
            <a:ext cx="2651100" cy="0"/>
          </a:xfrm>
          <a:prstGeom prst="straightConnector1">
            <a:avLst/>
          </a:prstGeom>
          <a:noFill/>
          <a:ln w="76200" cap="flat" cmpd="sng">
            <a:solidFill>
              <a:srgbClr val="CB88F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8" name="Google Shape;218;p18"/>
          <p:cNvSpPr txBox="1"/>
          <p:nvPr/>
        </p:nvSpPr>
        <p:spPr>
          <a:xfrm>
            <a:off x="308469" y="8920260"/>
            <a:ext cx="1830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מתג טורבו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(מאיץ את השעון)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11440050" y="6135725"/>
            <a:ext cx="63135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04444" algn="r" rtl="1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4344"/>
              <a:buFont typeface="Calibri"/>
              <a:buChar char="-"/>
            </a:pPr>
            <a:r>
              <a:rPr lang="en-US" sz="4344" b="1">
                <a:latin typeface="Calibri"/>
                <a:ea typeface="Calibri"/>
                <a:cs typeface="Calibri"/>
                <a:sym typeface="Calibri"/>
              </a:rPr>
              <a:t>וכשאר השחקן מת, נדרש   לעשות ריסט למשחק.</a:t>
            </a:r>
            <a:endParaRPr sz="4344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 rot="-1486392">
            <a:off x="9440626" y="5999070"/>
            <a:ext cx="1862169" cy="117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12" b="1">
                <a:latin typeface="Josefin Sans"/>
                <a:ea typeface="Josefin Sans"/>
                <a:cs typeface="Josefin Sans"/>
                <a:sym typeface="Josefin Sans"/>
              </a:rPr>
              <a:t>99</a:t>
            </a:r>
            <a:endParaRPr sz="100"/>
          </a:p>
        </p:txBody>
      </p:sp>
      <p:sp>
        <p:nvSpPr>
          <p:cNvPr id="221" name="Google Shape;221;p18"/>
          <p:cNvSpPr/>
          <p:nvPr/>
        </p:nvSpPr>
        <p:spPr>
          <a:xfrm rot="-1457826">
            <a:off x="10880108" y="5770477"/>
            <a:ext cx="804596" cy="823154"/>
          </a:xfrm>
          <a:custGeom>
            <a:avLst/>
            <a:gdLst/>
            <a:ahLst/>
            <a:cxnLst/>
            <a:rect l="l" t="t" r="r" b="b"/>
            <a:pathLst>
              <a:path w="1423939" h="1420379" extrusionOk="0">
                <a:moveTo>
                  <a:pt x="0" y="0"/>
                </a:moveTo>
                <a:lnTo>
                  <a:pt x="1423939" y="0"/>
                </a:lnTo>
                <a:lnTo>
                  <a:pt x="1423939" y="1420380"/>
                </a:lnTo>
                <a:lnTo>
                  <a:pt x="0" y="1420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/>
          <p:nvPr/>
        </p:nvSpPr>
        <p:spPr>
          <a:xfrm>
            <a:off x="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27" name="Google Shape;227;p19"/>
          <p:cNvSpPr/>
          <p:nvPr/>
        </p:nvSpPr>
        <p:spPr>
          <a:xfrm>
            <a:off x="1028700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28" name="Google Shape;228;p19"/>
          <p:cNvSpPr/>
          <p:nvPr/>
        </p:nvSpPr>
        <p:spPr>
          <a:xfrm>
            <a:off x="8823776" y="206900"/>
            <a:ext cx="9465336" cy="1560997"/>
          </a:xfrm>
          <a:custGeom>
            <a:avLst/>
            <a:gdLst/>
            <a:ahLst/>
            <a:cxnLst/>
            <a:rect l="l" t="t" r="r" b="b"/>
            <a:pathLst>
              <a:path w="3448210" h="411059" extrusionOk="0">
                <a:moveTo>
                  <a:pt x="0" y="0"/>
                </a:moveTo>
                <a:lnTo>
                  <a:pt x="3448210" y="0"/>
                </a:lnTo>
                <a:lnTo>
                  <a:pt x="3448210" y="411059"/>
                </a:lnTo>
                <a:lnTo>
                  <a:pt x="0" y="411059"/>
                </a:lnTo>
                <a:close/>
              </a:path>
            </a:pathLst>
          </a:custGeom>
          <a:solidFill>
            <a:srgbClr val="B18DFF"/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pic>
        <p:nvPicPr>
          <p:cNvPr id="229" name="Google Shape;2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113" y="1965925"/>
            <a:ext cx="12332174" cy="8198625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0" name="Google Shape;230;p19"/>
          <p:cNvSpPr txBox="1"/>
          <p:nvPr/>
        </p:nvSpPr>
        <p:spPr>
          <a:xfrm>
            <a:off x="8115787" y="346750"/>
            <a:ext cx="998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25" b="1">
                <a:latin typeface="Calibri"/>
                <a:ea typeface="Calibri"/>
                <a:cs typeface="Calibri"/>
                <a:sym typeface="Calibri"/>
              </a:rPr>
              <a:t>שרטוט היררכיה עליונה</a:t>
            </a:r>
            <a:endParaRPr sz="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 rot="9297095">
            <a:off x="14936770" y="1718396"/>
            <a:ext cx="1708858" cy="1299626"/>
          </a:xfrm>
          <a:custGeom>
            <a:avLst/>
            <a:gdLst/>
            <a:ahLst/>
            <a:cxnLst/>
            <a:rect l="l" t="t" r="r" b="b"/>
            <a:pathLst>
              <a:path w="3111840" h="2979586" extrusionOk="0">
                <a:moveTo>
                  <a:pt x="0" y="0"/>
                </a:moveTo>
                <a:lnTo>
                  <a:pt x="3111839" y="0"/>
                </a:lnTo>
                <a:lnTo>
                  <a:pt x="3111839" y="2979586"/>
                </a:lnTo>
                <a:lnTo>
                  <a:pt x="0" y="297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32" name="Google Shape;232;p19"/>
          <p:cNvSpPr/>
          <p:nvPr/>
        </p:nvSpPr>
        <p:spPr>
          <a:xfrm rot="-1443862">
            <a:off x="8406355" y="231356"/>
            <a:ext cx="1373693" cy="1121277"/>
          </a:xfrm>
          <a:custGeom>
            <a:avLst/>
            <a:gdLst/>
            <a:ahLst/>
            <a:cxnLst/>
            <a:rect l="l" t="t" r="r" b="b"/>
            <a:pathLst>
              <a:path w="1374578" h="1122000" extrusionOk="0">
                <a:moveTo>
                  <a:pt x="0" y="0"/>
                </a:moveTo>
                <a:lnTo>
                  <a:pt x="1374579" y="0"/>
                </a:lnTo>
                <a:lnTo>
                  <a:pt x="1374579" y="1122000"/>
                </a:lnTo>
                <a:lnTo>
                  <a:pt x="0" y="112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/>
          <p:nvPr/>
        </p:nvSpPr>
        <p:spPr>
          <a:xfrm>
            <a:off x="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38" name="Google Shape;238;p20"/>
          <p:cNvSpPr/>
          <p:nvPr/>
        </p:nvSpPr>
        <p:spPr>
          <a:xfrm>
            <a:off x="1028700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39" name="Google Shape;239;p20"/>
          <p:cNvSpPr/>
          <p:nvPr/>
        </p:nvSpPr>
        <p:spPr>
          <a:xfrm>
            <a:off x="8823776" y="206900"/>
            <a:ext cx="9465336" cy="1560997"/>
          </a:xfrm>
          <a:custGeom>
            <a:avLst/>
            <a:gdLst/>
            <a:ahLst/>
            <a:cxnLst/>
            <a:rect l="l" t="t" r="r" b="b"/>
            <a:pathLst>
              <a:path w="3448210" h="411059" extrusionOk="0">
                <a:moveTo>
                  <a:pt x="0" y="0"/>
                </a:moveTo>
                <a:lnTo>
                  <a:pt x="3448210" y="0"/>
                </a:lnTo>
                <a:lnTo>
                  <a:pt x="3448210" y="411059"/>
                </a:lnTo>
                <a:lnTo>
                  <a:pt x="0" y="411059"/>
                </a:lnTo>
                <a:close/>
              </a:path>
            </a:pathLst>
          </a:custGeom>
          <a:solidFill>
            <a:srgbClr val="B18DFF"/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240" name="Google Shape;240;p20"/>
          <p:cNvSpPr txBox="1"/>
          <p:nvPr/>
        </p:nvSpPr>
        <p:spPr>
          <a:xfrm>
            <a:off x="8115787" y="346750"/>
            <a:ext cx="998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25" b="1">
                <a:latin typeface="Calibri"/>
                <a:ea typeface="Calibri"/>
                <a:cs typeface="Calibri"/>
                <a:sym typeface="Calibri"/>
              </a:rPr>
              <a:t>סכמת מלבנים:</a:t>
            </a:r>
            <a:endParaRPr sz="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/>
          <p:nvPr/>
        </p:nvSpPr>
        <p:spPr>
          <a:xfrm rot="-1443862">
            <a:off x="8406355" y="231356"/>
            <a:ext cx="1373693" cy="1121277"/>
          </a:xfrm>
          <a:custGeom>
            <a:avLst/>
            <a:gdLst/>
            <a:ahLst/>
            <a:cxnLst/>
            <a:rect l="l" t="t" r="r" b="b"/>
            <a:pathLst>
              <a:path w="1374578" h="1122000" extrusionOk="0">
                <a:moveTo>
                  <a:pt x="0" y="0"/>
                </a:moveTo>
                <a:lnTo>
                  <a:pt x="1374579" y="0"/>
                </a:lnTo>
                <a:lnTo>
                  <a:pt x="1374579" y="1122000"/>
                </a:lnTo>
                <a:lnTo>
                  <a:pt x="0" y="112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242" name="Google Shape;2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25" y="2385225"/>
            <a:ext cx="9724500" cy="7578175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3" name="Google Shape;243;p20"/>
          <p:cNvSpPr/>
          <p:nvPr/>
        </p:nvSpPr>
        <p:spPr>
          <a:xfrm rot="9297095">
            <a:off x="14181970" y="1471021"/>
            <a:ext cx="1708858" cy="1299626"/>
          </a:xfrm>
          <a:custGeom>
            <a:avLst/>
            <a:gdLst/>
            <a:ahLst/>
            <a:cxnLst/>
            <a:rect l="l" t="t" r="r" b="b"/>
            <a:pathLst>
              <a:path w="3111840" h="2979586" extrusionOk="0">
                <a:moveTo>
                  <a:pt x="0" y="0"/>
                </a:moveTo>
                <a:lnTo>
                  <a:pt x="3111839" y="0"/>
                </a:lnTo>
                <a:lnTo>
                  <a:pt x="3111839" y="2979586"/>
                </a:lnTo>
                <a:lnTo>
                  <a:pt x="0" y="297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E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/>
          <p:nvPr/>
        </p:nvSpPr>
        <p:spPr>
          <a:xfrm>
            <a:off x="-91447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49" name="Google Shape;249;p21"/>
          <p:cNvSpPr/>
          <p:nvPr/>
        </p:nvSpPr>
        <p:spPr>
          <a:xfrm>
            <a:off x="937252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50" name="Google Shape;250;p21"/>
          <p:cNvSpPr/>
          <p:nvPr/>
        </p:nvSpPr>
        <p:spPr>
          <a:xfrm>
            <a:off x="8736450" y="543750"/>
            <a:ext cx="9551542" cy="1560997"/>
          </a:xfrm>
          <a:custGeom>
            <a:avLst/>
            <a:gdLst/>
            <a:ahLst/>
            <a:cxnLst/>
            <a:rect l="l" t="t" r="r" b="b"/>
            <a:pathLst>
              <a:path w="3448210" h="411059" extrusionOk="0">
                <a:moveTo>
                  <a:pt x="0" y="0"/>
                </a:moveTo>
                <a:lnTo>
                  <a:pt x="3448210" y="0"/>
                </a:lnTo>
                <a:lnTo>
                  <a:pt x="3448210" y="411059"/>
                </a:lnTo>
                <a:lnTo>
                  <a:pt x="0" y="411059"/>
                </a:lnTo>
                <a:close/>
              </a:path>
            </a:pathLst>
          </a:custGeom>
          <a:solidFill>
            <a:srgbClr val="B18DFF"/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251" name="Google Shape;251;p21"/>
          <p:cNvSpPr/>
          <p:nvPr/>
        </p:nvSpPr>
        <p:spPr>
          <a:xfrm rot="-830879">
            <a:off x="7766526" y="-203580"/>
            <a:ext cx="1459164" cy="1411225"/>
          </a:xfrm>
          <a:custGeom>
            <a:avLst/>
            <a:gdLst/>
            <a:ahLst/>
            <a:cxnLst/>
            <a:rect l="l" t="t" r="r" b="b"/>
            <a:pathLst>
              <a:path w="2635818" h="2635818" extrusionOk="0">
                <a:moveTo>
                  <a:pt x="0" y="0"/>
                </a:moveTo>
                <a:lnTo>
                  <a:pt x="2635818" y="0"/>
                </a:lnTo>
                <a:lnTo>
                  <a:pt x="2635818" y="2635818"/>
                </a:lnTo>
                <a:lnTo>
                  <a:pt x="0" y="2635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52" name="Google Shape;252;p21"/>
          <p:cNvSpPr txBox="1"/>
          <p:nvPr/>
        </p:nvSpPr>
        <p:spPr>
          <a:xfrm>
            <a:off x="8335686" y="211405"/>
            <a:ext cx="9738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הצגת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מודול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תזוזת</a:t>
            </a:r>
            <a:r>
              <a:rPr lang="en-US" sz="7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7300" b="1" dirty="0" err="1">
                <a:latin typeface="Calibri"/>
                <a:ea typeface="Calibri"/>
                <a:cs typeface="Calibri"/>
                <a:sym typeface="Calibri"/>
              </a:rPr>
              <a:t>השחקן</a:t>
            </a: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98" y="2905950"/>
            <a:ext cx="14206100" cy="679665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21"/>
          <p:cNvSpPr/>
          <p:nvPr/>
        </p:nvSpPr>
        <p:spPr>
          <a:xfrm rot="8644106">
            <a:off x="14083046" y="2018110"/>
            <a:ext cx="1710185" cy="1300693"/>
          </a:xfrm>
          <a:custGeom>
            <a:avLst/>
            <a:gdLst/>
            <a:ahLst/>
            <a:cxnLst/>
            <a:rect l="l" t="t" r="r" b="b"/>
            <a:pathLst>
              <a:path w="3111840" h="2979586" extrusionOk="0">
                <a:moveTo>
                  <a:pt x="0" y="0"/>
                </a:moveTo>
                <a:lnTo>
                  <a:pt x="3111839" y="0"/>
                </a:lnTo>
                <a:lnTo>
                  <a:pt x="3111839" y="2979586"/>
                </a:lnTo>
                <a:lnTo>
                  <a:pt x="0" y="297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430</Words>
  <Application>Microsoft Office PowerPoint</Application>
  <PresentationFormat>Custom</PresentationFormat>
  <Paragraphs>63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Josefin Sans</vt:lpstr>
      <vt:lpstr>Josefin Sans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eden amos</dc:creator>
  <cp:lastModifiedBy>Amir Zuabi</cp:lastModifiedBy>
  <cp:revision>3</cp:revision>
  <dcterms:modified xsi:type="dcterms:W3CDTF">2024-10-31T09:12:27Z</dcterms:modified>
</cp:coreProperties>
</file>